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chart2.xml" ContentType="application/vnd.openxmlformats-officedocument.drawingml.chart+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76"/>
  </p:notesMasterIdLst>
  <p:sldIdLst>
    <p:sldId id="256" r:id="rId2"/>
    <p:sldId id="535" r:id="rId3"/>
    <p:sldId id="536" r:id="rId4"/>
    <p:sldId id="537" r:id="rId5"/>
    <p:sldId id="538" r:id="rId6"/>
    <p:sldId id="432" r:id="rId7"/>
    <p:sldId id="435" r:id="rId8"/>
    <p:sldId id="434" r:id="rId9"/>
    <p:sldId id="433" r:id="rId10"/>
    <p:sldId id="436" r:id="rId11"/>
    <p:sldId id="437" r:id="rId12"/>
    <p:sldId id="438" r:id="rId13"/>
    <p:sldId id="439" r:id="rId14"/>
    <p:sldId id="440" r:id="rId15"/>
    <p:sldId id="441" r:id="rId16"/>
    <p:sldId id="442" r:id="rId17"/>
    <p:sldId id="443" r:id="rId18"/>
    <p:sldId id="444" r:id="rId19"/>
    <p:sldId id="445" r:id="rId20"/>
    <p:sldId id="446" r:id="rId21"/>
    <p:sldId id="447" r:id="rId22"/>
    <p:sldId id="449" r:id="rId23"/>
    <p:sldId id="450" r:id="rId24"/>
    <p:sldId id="451" r:id="rId25"/>
    <p:sldId id="454" r:id="rId26"/>
    <p:sldId id="452" r:id="rId27"/>
    <p:sldId id="455" r:id="rId28"/>
    <p:sldId id="456" r:id="rId29"/>
    <p:sldId id="457" r:id="rId30"/>
    <p:sldId id="453" r:id="rId31"/>
    <p:sldId id="459" r:id="rId32"/>
    <p:sldId id="458" r:id="rId33"/>
    <p:sldId id="460" r:id="rId34"/>
    <p:sldId id="461"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90" r:id="rId54"/>
    <p:sldId id="488" r:id="rId55"/>
    <p:sldId id="489" r:id="rId56"/>
    <p:sldId id="534" r:id="rId57"/>
    <p:sldId id="532" r:id="rId58"/>
    <p:sldId id="533" r:id="rId59"/>
    <p:sldId id="480" r:id="rId60"/>
    <p:sldId id="481" r:id="rId61"/>
    <p:sldId id="482" r:id="rId62"/>
    <p:sldId id="483" r:id="rId63"/>
    <p:sldId id="493" r:id="rId64"/>
    <p:sldId id="491" r:id="rId65"/>
    <p:sldId id="484" r:id="rId66"/>
    <p:sldId id="485" r:id="rId67"/>
    <p:sldId id="486" r:id="rId68"/>
    <p:sldId id="487" r:id="rId69"/>
    <p:sldId id="495" r:id="rId70"/>
    <p:sldId id="496" r:id="rId71"/>
    <p:sldId id="497" r:id="rId72"/>
    <p:sldId id="498" r:id="rId73"/>
    <p:sldId id="499" r:id="rId74"/>
    <p:sldId id="500" r:id="rId75"/>
  </p:sldIdLst>
  <p:sldSz cx="9144000" cy="6858000" type="screen4x3"/>
  <p:notesSz cx="6858000" cy="9144000"/>
  <p:embeddedFontLst>
    <p:embeddedFont>
      <p:font typeface="Cambria Math" pitchFamily="18" charset="0"/>
      <p:regular r:id="rId77"/>
    </p:embeddedFont>
    <p:embeddedFont>
      <p:font typeface="Calibri"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likarjuna Doddamane" initials="MD" lastIdx="12" clrIdx="0">
    <p:extLst>
      <p:ext uri="{19B8F6BF-5375-455C-9EA6-DF929625EA0E}">
        <p15:presenceInfo xmlns:p15="http://schemas.microsoft.com/office/powerpoint/2012/main" xmlns="" userId="S-1-5-21-2891987342-853367047-944469166-15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12137AC-A9C8-48EA-BD2B-1AD8692E0443}">
  <a:tblStyle styleId="{B12137AC-A9C8-48EA-BD2B-1AD8692E044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0F9"/>
          </a:solidFill>
        </a:fill>
      </a:tcStyle>
    </a:wholeTbl>
    <a:band1H>
      <a:tcTxStyle/>
      <a:tcStyle>
        <a:tcBdr/>
        <a:fill>
          <a:solidFill>
            <a:srgbClr val="CADFF3"/>
          </a:solidFill>
        </a:fill>
      </a:tcStyle>
    </a:band1H>
    <a:band2H>
      <a:tcTxStyle/>
      <a:tcStyle>
        <a:tcBdr/>
      </a:tcStyle>
    </a:band2H>
    <a:band1V>
      <a:tcTxStyle/>
      <a:tcStyle>
        <a:tcBdr/>
        <a:fill>
          <a:solidFill>
            <a:srgbClr val="CADFF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SoMCA\Documents\scatter%20plots.xlsx" TargetMode="External"/></Relationships>
</file>

<file path=ppt/charts/_rels/chart9.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59602112693207"/>
          <c:y val="0.19474222380958572"/>
          <c:w val="0.8363577960742955"/>
          <c:h val="0.71793944242242547"/>
        </c:manualLayout>
      </c:layout>
      <c:scatterChart>
        <c:scatterStyle val="lineMarker"/>
        <c:varyColors val="0"/>
        <c:ser>
          <c:idx val="0"/>
          <c:order val="0"/>
          <c:tx>
            <c:strRef>
              <c:f>Sheet1!$C$2</c:f>
              <c:strCache>
                <c:ptCount val="1"/>
                <c:pt idx="0">
                  <c:v>f(x) - Probability</c:v>
                </c:pt>
              </c:strCache>
            </c:strRef>
          </c:tx>
          <c:spPr>
            <a:ln w="19050" cap="rnd">
              <a:noFill/>
              <a:round/>
            </a:ln>
            <a:effectLst/>
          </c:spPr>
          <c:marker>
            <c:symbol val="circle"/>
            <c:size val="5"/>
            <c:spPr>
              <a:noFill/>
              <a:ln w="9525">
                <a:noFill/>
              </a:ln>
              <a:effectLst/>
            </c:spPr>
          </c:marker>
          <c:errBars>
            <c:errDir val="y"/>
            <c:errBarType val="minus"/>
            <c:errValType val="percentage"/>
            <c:noEndCap val="1"/>
            <c:val val="100"/>
            <c:spPr>
              <a:noFill/>
              <a:ln w="28575" cap="flat" cmpd="sng" algn="ctr">
                <a:solidFill>
                  <a:srgbClr val="0070C0"/>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Sheet1!$A$3:$A$6</c:f>
              <c:numCache>
                <c:formatCode>General</c:formatCode>
                <c:ptCount val="4"/>
                <c:pt idx="0">
                  <c:v>0</c:v>
                </c:pt>
                <c:pt idx="1">
                  <c:v>1</c:v>
                </c:pt>
                <c:pt idx="2">
                  <c:v>2</c:v>
                </c:pt>
                <c:pt idx="3">
                  <c:v>3</c:v>
                </c:pt>
              </c:numCache>
            </c:numRef>
          </c:xVal>
          <c:yVal>
            <c:numRef>
              <c:f>Sheet1!$C$3:$C$6</c:f>
              <c:numCache>
                <c:formatCode>0.000</c:formatCode>
                <c:ptCount val="4"/>
                <c:pt idx="0">
                  <c:v>0.125</c:v>
                </c:pt>
                <c:pt idx="1">
                  <c:v>0.375</c:v>
                </c:pt>
                <c:pt idx="2">
                  <c:v>0.375</c:v>
                </c:pt>
                <c:pt idx="3">
                  <c:v>0.125</c:v>
                </c:pt>
              </c:numCache>
            </c:numRef>
          </c:yVal>
          <c:smooth val="0"/>
          <c:extLst xmlns:c16r2="http://schemas.microsoft.com/office/drawing/2015/06/chart">
            <c:ext xmlns:c16="http://schemas.microsoft.com/office/drawing/2014/chart" uri="{C3380CC4-5D6E-409C-BE32-E72D297353CC}">
              <c16:uniqueId val="{00000000-3B14-4580-B999-AB2435F0B22E}"/>
            </c:ext>
          </c:extLst>
        </c:ser>
        <c:dLbls>
          <c:showLegendKey val="0"/>
          <c:showVal val="0"/>
          <c:showCatName val="0"/>
          <c:showSerName val="0"/>
          <c:showPercent val="0"/>
          <c:showBubbleSize val="0"/>
        </c:dLbls>
        <c:axId val="185213312"/>
        <c:axId val="185214848"/>
      </c:scatterChart>
      <c:valAx>
        <c:axId val="185213312"/>
        <c:scaling>
          <c:orientation val="minMax"/>
          <c:max val="4"/>
          <c:min val="-1"/>
        </c:scaling>
        <c:delete val="0"/>
        <c:axPos val="b"/>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5214848"/>
        <c:crosses val="autoZero"/>
        <c:crossBetween val="midCat"/>
      </c:valAx>
      <c:valAx>
        <c:axId val="185214848"/>
        <c:scaling>
          <c:orientation val="minMax"/>
        </c:scaling>
        <c:delete val="0"/>
        <c:axPos val="l"/>
        <c:majorGridlines>
          <c:spPr>
            <a:ln w="9525" cap="flat" cmpd="sng" algn="ctr">
              <a:solidFill>
                <a:schemeClr val="bg1">
                  <a:lumMod val="6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5213312"/>
        <c:crossesAt val="-1"/>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tx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FFFF00"/>
                </a:solidFill>
                <a:latin typeface="+mn-lt"/>
                <a:ea typeface="+mn-ea"/>
                <a:cs typeface="+mn-cs"/>
              </a:defRPr>
            </a:pPr>
            <a:r>
              <a:rPr lang="en-US" sz="1800">
                <a:solidFill>
                  <a:srgbClr val="FFFF00"/>
                </a:solidFill>
              </a:rPr>
              <a:t>Sample Graph</a:t>
            </a:r>
          </a:p>
        </c:rich>
      </c:tx>
      <c:layout>
        <c:manualLayout>
          <c:xMode val="edge"/>
          <c:yMode val="edge"/>
          <c:x val="0.30904265327049174"/>
          <c:y val="1.1089896328089249E-2"/>
        </c:manualLayout>
      </c:layout>
      <c:overlay val="0"/>
      <c:spPr>
        <a:noFill/>
        <a:ln>
          <a:noFill/>
        </a:ln>
        <a:effectLst/>
      </c:spPr>
    </c:title>
    <c:autoTitleDeleted val="0"/>
    <c:plotArea>
      <c:layout>
        <c:manualLayout>
          <c:layoutTarget val="inner"/>
          <c:xMode val="edge"/>
          <c:yMode val="edge"/>
          <c:x val="5.0313043363282357E-2"/>
          <c:y val="3.968253968253968E-2"/>
          <c:w val="0.90618823237646473"/>
          <c:h val="0.86578268625512722"/>
        </c:manualLayout>
      </c:layout>
      <c:barChart>
        <c:barDir val="col"/>
        <c:grouping val="clustered"/>
        <c:varyColors val="0"/>
        <c:ser>
          <c:idx val="0"/>
          <c:order val="0"/>
          <c:spPr>
            <a:solidFill>
              <a:schemeClr val="bg1">
                <a:lumMod val="65000"/>
              </a:schemeClr>
            </a:solidFill>
            <a:ln w="25400">
              <a:solidFill>
                <a:schemeClr val="bg1">
                  <a:lumMod val="50000"/>
                </a:schemeClr>
              </a:solidFill>
            </a:ln>
            <a:effectLst/>
          </c:spPr>
          <c:invertIfNegative val="0"/>
          <c:errBars>
            <c:errBarType val="both"/>
            <c:errValType val="fixedVal"/>
            <c:noEndCap val="0"/>
            <c:val val="3"/>
            <c:spPr>
              <a:noFill/>
              <a:ln w="25400" cap="flat" cmpd="sng" algn="ctr">
                <a:solidFill>
                  <a:srgbClr val="FFFF00"/>
                </a:solidFill>
                <a:round/>
              </a:ln>
              <a:effectLst/>
            </c:spPr>
          </c:errBars>
          <c:val>
            <c:numRef>
              <c:f>Sheet3!$C$13</c:f>
              <c:numCache>
                <c:formatCode>General</c:formatCode>
                <c:ptCount val="1"/>
                <c:pt idx="0">
                  <c:v>12</c:v>
                </c:pt>
              </c:numCache>
            </c:numRef>
          </c:val>
          <c:extLst xmlns:c16r2="http://schemas.microsoft.com/office/drawing/2015/06/chart">
            <c:ext xmlns:c16="http://schemas.microsoft.com/office/drawing/2014/chart" uri="{C3380CC4-5D6E-409C-BE32-E72D297353CC}">
              <c16:uniqueId val="{00000000-40D1-483D-8CC4-C03D493FFB77}"/>
            </c:ext>
          </c:extLst>
        </c:ser>
        <c:ser>
          <c:idx val="1"/>
          <c:order val="1"/>
          <c:spPr>
            <a:solidFill>
              <a:schemeClr val="bg1">
                <a:lumMod val="65000"/>
              </a:schemeClr>
            </a:solidFill>
            <a:ln w="25400">
              <a:solidFill>
                <a:schemeClr val="bg1">
                  <a:lumMod val="50000"/>
                </a:schemeClr>
              </a:solidFill>
            </a:ln>
            <a:effectLst/>
          </c:spPr>
          <c:invertIfNegative val="0"/>
          <c:errBars>
            <c:errBarType val="both"/>
            <c:errValType val="fixedVal"/>
            <c:noEndCap val="0"/>
            <c:val val="0.26100000000000001"/>
            <c:spPr>
              <a:noFill/>
              <a:ln w="25400" cap="flat" cmpd="sng" algn="ctr">
                <a:solidFill>
                  <a:srgbClr val="FFFF00"/>
                </a:solidFill>
                <a:round/>
              </a:ln>
              <a:effectLst/>
            </c:spPr>
          </c:errBars>
          <c:val>
            <c:numRef>
              <c:f>Sheet3!$D$13</c:f>
              <c:numCache>
                <c:formatCode>General</c:formatCode>
                <c:ptCount val="1"/>
                <c:pt idx="0">
                  <c:v>11.4</c:v>
                </c:pt>
              </c:numCache>
            </c:numRef>
          </c:val>
          <c:extLst xmlns:c16r2="http://schemas.microsoft.com/office/drawing/2015/06/chart">
            <c:ext xmlns:c16="http://schemas.microsoft.com/office/drawing/2014/chart" uri="{C3380CC4-5D6E-409C-BE32-E72D297353CC}">
              <c16:uniqueId val="{00000001-40D1-483D-8CC4-C03D493FFB77}"/>
            </c:ext>
          </c:extLst>
        </c:ser>
        <c:dLbls>
          <c:showLegendKey val="0"/>
          <c:showVal val="0"/>
          <c:showCatName val="0"/>
          <c:showSerName val="0"/>
          <c:showPercent val="0"/>
          <c:showBubbleSize val="0"/>
        </c:dLbls>
        <c:gapWidth val="500"/>
        <c:overlap val="-27"/>
        <c:axId val="186146176"/>
        <c:axId val="186160640"/>
      </c:barChart>
      <c:catAx>
        <c:axId val="186146176"/>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IN">
                    <a:solidFill>
                      <a:schemeClr val="bg1"/>
                    </a:solidFill>
                  </a:rPr>
                  <a:t>Data Set 1     Data Set 2</a:t>
                </a:r>
              </a:p>
            </c:rich>
          </c:tx>
          <c:layout>
            <c:manualLayout>
              <c:xMode val="edge"/>
              <c:yMode val="edge"/>
              <c:x val="0.36128467812491183"/>
              <c:y val="0.90802144050175548"/>
            </c:manualLayout>
          </c:layout>
          <c:overlay val="0"/>
          <c:spPr>
            <a:noFill/>
            <a:ln>
              <a:noFill/>
            </a:ln>
            <a:effectLst/>
          </c:spPr>
        </c:title>
        <c:numFmt formatCode="General" sourceLinked="1"/>
        <c:majorTickMark val="none"/>
        <c:minorTickMark val="none"/>
        <c:tickLblPos val="nextTo"/>
        <c:crossAx val="186160640"/>
        <c:crosses val="autoZero"/>
        <c:auto val="1"/>
        <c:lblAlgn val="ctr"/>
        <c:lblOffset val="100"/>
        <c:noMultiLvlLbl val="0"/>
      </c:catAx>
      <c:valAx>
        <c:axId val="186160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6146176"/>
        <c:crosses val="autoZero"/>
        <c:crossBetween val="between"/>
      </c:valAx>
      <c:spPr>
        <a:noFill/>
        <a:ln>
          <a:solidFill>
            <a:schemeClr val="bg1">
              <a:lumMod val="75000"/>
            </a:schemeClr>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rgbClr val="002060"/>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Probability of Interruptions per Day</c:v>
                </c:pt>
              </c:strCache>
            </c:strRef>
          </c:tx>
          <c:spPr>
            <a:ln w="19050" cap="rnd">
              <a:noFill/>
              <a:round/>
            </a:ln>
            <a:effectLst/>
          </c:spPr>
          <c:marker>
            <c:symbol val="circle"/>
            <c:size val="5"/>
            <c:spPr>
              <a:noFill/>
              <a:ln w="9525">
                <a:noFill/>
              </a:ln>
              <a:effectLst/>
            </c:spPr>
          </c:marker>
          <c:errBars>
            <c:errDir val="x"/>
            <c:errBarType val="both"/>
            <c:errValType val="fixedVal"/>
            <c:noEndCap val="0"/>
            <c:val val="0"/>
            <c:spPr>
              <a:noFill/>
              <a:ln w="9525" cap="flat" cmpd="sng" algn="ctr">
                <a:solidFill>
                  <a:schemeClr val="tx1">
                    <a:lumMod val="65000"/>
                    <a:lumOff val="35000"/>
                  </a:schemeClr>
                </a:solidFill>
                <a:round/>
              </a:ln>
              <a:effectLst/>
            </c:spPr>
          </c:errBars>
          <c:errBars>
            <c:errDir val="y"/>
            <c:errBarType val="minus"/>
            <c:errValType val="percentage"/>
            <c:noEndCap val="0"/>
            <c:val val="100"/>
            <c:spPr>
              <a:noFill/>
              <a:ln w="28575" cap="flat" cmpd="sng" algn="ctr">
                <a:solidFill>
                  <a:schemeClr val="accent1"/>
                </a:solidFill>
                <a:round/>
              </a:ln>
              <a:effectLst/>
            </c:spPr>
          </c:errBars>
          <c:xVal>
            <c:numRef>
              <c:f>Sheet1!$A$2:$A$7</c:f>
              <c:numCache>
                <c:formatCode>General</c:formatCode>
                <c:ptCount val="6"/>
                <c:pt idx="0">
                  <c:v>0</c:v>
                </c:pt>
                <c:pt idx="1">
                  <c:v>1</c:v>
                </c:pt>
                <c:pt idx="2">
                  <c:v>2</c:v>
                </c:pt>
                <c:pt idx="3">
                  <c:v>3</c:v>
                </c:pt>
                <c:pt idx="4">
                  <c:v>4</c:v>
                </c:pt>
                <c:pt idx="5">
                  <c:v>5</c:v>
                </c:pt>
              </c:numCache>
            </c:numRef>
          </c:xVal>
          <c:yVal>
            <c:numRef>
              <c:f>Sheet1!$B$2:$B$7</c:f>
              <c:numCache>
                <c:formatCode>0.00</c:formatCode>
                <c:ptCount val="6"/>
                <c:pt idx="0">
                  <c:v>0.35</c:v>
                </c:pt>
                <c:pt idx="1">
                  <c:v>0.25</c:v>
                </c:pt>
                <c:pt idx="2">
                  <c:v>0.2</c:v>
                </c:pt>
                <c:pt idx="3">
                  <c:v>0.1</c:v>
                </c:pt>
                <c:pt idx="4">
                  <c:v>0.05</c:v>
                </c:pt>
                <c:pt idx="5">
                  <c:v>0.05</c:v>
                </c:pt>
              </c:numCache>
            </c:numRef>
          </c:yVal>
          <c:smooth val="0"/>
          <c:extLst xmlns:c16r2="http://schemas.microsoft.com/office/drawing/2015/06/chart">
            <c:ext xmlns:c16="http://schemas.microsoft.com/office/drawing/2014/chart" uri="{C3380CC4-5D6E-409C-BE32-E72D297353CC}">
              <c16:uniqueId val="{00000000-E179-4DE2-8DE8-C369AFFC4A22}"/>
            </c:ext>
          </c:extLst>
        </c:ser>
        <c:dLbls>
          <c:showLegendKey val="0"/>
          <c:showVal val="0"/>
          <c:showCatName val="0"/>
          <c:showSerName val="0"/>
          <c:showPercent val="0"/>
          <c:showBubbleSize val="0"/>
        </c:dLbls>
        <c:axId val="185099392"/>
        <c:axId val="185257344"/>
      </c:scatterChart>
      <c:valAx>
        <c:axId val="185099392"/>
        <c:scaling>
          <c:orientation val="minMax"/>
          <c:min val="-1"/>
        </c:scaling>
        <c:delete val="0"/>
        <c:axPos val="b"/>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5257344"/>
        <c:crosses val="autoZero"/>
        <c:crossBetween val="midCat"/>
      </c:valAx>
      <c:valAx>
        <c:axId val="185257344"/>
        <c:scaling>
          <c:orientation val="minMax"/>
        </c:scaling>
        <c:delete val="0"/>
        <c:axPos val="l"/>
        <c:majorGridlines>
          <c:spPr>
            <a:ln w="9525" cap="flat" cmpd="sng" algn="ctr">
              <a:solidFill>
                <a:schemeClr val="bg1">
                  <a:lumMod val="6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5099392"/>
        <c:crossesAt val="-1"/>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tx1">
        <a:lumMod val="65000"/>
        <a:lumOff val="35000"/>
      </a:schemeClr>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xmlns:c16r2="http://schemas.microsoft.com/office/drawing/2015/06/chart">
            <c:ext xmlns:c16="http://schemas.microsoft.com/office/drawing/2014/chart" uri="{C3380CC4-5D6E-409C-BE32-E72D297353CC}">
              <c16:uniqueId val="{00000000-220B-4488-B5E7-B3A7D7EA6504}"/>
            </c:ext>
          </c:extLst>
        </c:ser>
        <c:dLbls>
          <c:showLegendKey val="0"/>
          <c:showVal val="0"/>
          <c:showCatName val="0"/>
          <c:showSerName val="0"/>
          <c:showPercent val="0"/>
          <c:showBubbleSize val="0"/>
        </c:dLbls>
        <c:marker val="1"/>
        <c:smooth val="0"/>
        <c:axId val="185139584"/>
        <c:axId val="185141120"/>
      </c:lineChart>
      <c:catAx>
        <c:axId val="185139584"/>
        <c:scaling>
          <c:orientation val="minMax"/>
        </c:scaling>
        <c:delete val="1"/>
        <c:axPos val="b"/>
        <c:majorTickMark val="none"/>
        <c:minorTickMark val="none"/>
        <c:tickLblPos val="nextTo"/>
        <c:crossAx val="185141120"/>
        <c:crosses val="autoZero"/>
        <c:auto val="1"/>
        <c:lblAlgn val="ctr"/>
        <c:lblOffset val="100"/>
        <c:noMultiLvlLbl val="0"/>
      </c:catAx>
      <c:valAx>
        <c:axId val="185141120"/>
        <c:scaling>
          <c:orientation val="minMax"/>
        </c:scaling>
        <c:delete val="1"/>
        <c:axPos val="l"/>
        <c:numFmt formatCode="General" sourceLinked="1"/>
        <c:majorTickMark val="none"/>
        <c:minorTickMark val="none"/>
        <c:tickLblPos val="nextTo"/>
        <c:crossAx val="185139584"/>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xmlns:c16r2="http://schemas.microsoft.com/office/drawing/2015/06/chart">
            <c:ext xmlns:c16="http://schemas.microsoft.com/office/drawing/2014/chart" uri="{C3380CC4-5D6E-409C-BE32-E72D297353CC}">
              <c16:uniqueId val="{00000000-EA73-4010-8512-9A82D20E05D6}"/>
            </c:ext>
          </c:extLst>
        </c:ser>
        <c:dLbls>
          <c:showLegendKey val="0"/>
          <c:showVal val="0"/>
          <c:showCatName val="0"/>
          <c:showSerName val="0"/>
          <c:showPercent val="0"/>
          <c:showBubbleSize val="0"/>
        </c:dLbls>
        <c:marker val="1"/>
        <c:smooth val="0"/>
        <c:axId val="185161216"/>
        <c:axId val="185162752"/>
      </c:lineChart>
      <c:catAx>
        <c:axId val="185161216"/>
        <c:scaling>
          <c:orientation val="minMax"/>
        </c:scaling>
        <c:delete val="1"/>
        <c:axPos val="b"/>
        <c:majorTickMark val="none"/>
        <c:minorTickMark val="none"/>
        <c:tickLblPos val="nextTo"/>
        <c:crossAx val="185162752"/>
        <c:crosses val="autoZero"/>
        <c:auto val="1"/>
        <c:lblAlgn val="ctr"/>
        <c:lblOffset val="100"/>
        <c:noMultiLvlLbl val="0"/>
      </c:catAx>
      <c:valAx>
        <c:axId val="185162752"/>
        <c:scaling>
          <c:orientation val="minMax"/>
        </c:scaling>
        <c:delete val="1"/>
        <c:axPos val="l"/>
        <c:numFmt formatCode="General" sourceLinked="1"/>
        <c:majorTickMark val="none"/>
        <c:minorTickMark val="none"/>
        <c:tickLblPos val="nextTo"/>
        <c:crossAx val="185161216"/>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xmlns:c16r2="http://schemas.microsoft.com/office/drawing/2015/06/chart">
            <c:ext xmlns:c16="http://schemas.microsoft.com/office/drawing/2014/chart" uri="{C3380CC4-5D6E-409C-BE32-E72D297353CC}">
              <c16:uniqueId val="{00000000-C921-49F3-8FA9-73AA40EC5667}"/>
            </c:ext>
          </c:extLst>
        </c:ser>
        <c:dLbls>
          <c:showLegendKey val="0"/>
          <c:showVal val="0"/>
          <c:showCatName val="0"/>
          <c:showSerName val="0"/>
          <c:showPercent val="0"/>
          <c:showBubbleSize val="0"/>
        </c:dLbls>
        <c:marker val="1"/>
        <c:smooth val="0"/>
        <c:axId val="185174656"/>
        <c:axId val="185196928"/>
      </c:lineChart>
      <c:catAx>
        <c:axId val="185174656"/>
        <c:scaling>
          <c:orientation val="minMax"/>
        </c:scaling>
        <c:delete val="1"/>
        <c:axPos val="b"/>
        <c:majorTickMark val="none"/>
        <c:minorTickMark val="none"/>
        <c:tickLblPos val="nextTo"/>
        <c:crossAx val="185196928"/>
        <c:crosses val="autoZero"/>
        <c:auto val="1"/>
        <c:lblAlgn val="ctr"/>
        <c:lblOffset val="100"/>
        <c:noMultiLvlLbl val="0"/>
      </c:catAx>
      <c:valAx>
        <c:axId val="185196928"/>
        <c:scaling>
          <c:orientation val="minMax"/>
        </c:scaling>
        <c:delete val="1"/>
        <c:axPos val="l"/>
        <c:numFmt formatCode="General" sourceLinked="1"/>
        <c:majorTickMark val="none"/>
        <c:minorTickMark val="none"/>
        <c:tickLblPos val="nextTo"/>
        <c:crossAx val="185174656"/>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xmlns:c16r2="http://schemas.microsoft.com/office/drawing/2015/06/chart">
            <c:ext xmlns:c16="http://schemas.microsoft.com/office/drawing/2014/chart" uri="{C3380CC4-5D6E-409C-BE32-E72D297353CC}">
              <c16:uniqueId val="{00000000-15E3-48BC-AB5F-3843C8236875}"/>
            </c:ext>
          </c:extLst>
        </c:ser>
        <c:dLbls>
          <c:showLegendKey val="0"/>
          <c:showVal val="0"/>
          <c:showCatName val="0"/>
          <c:showSerName val="0"/>
          <c:showPercent val="0"/>
          <c:showBubbleSize val="0"/>
        </c:dLbls>
        <c:marker val="1"/>
        <c:smooth val="0"/>
        <c:axId val="185356288"/>
        <c:axId val="185357824"/>
      </c:lineChart>
      <c:catAx>
        <c:axId val="185356288"/>
        <c:scaling>
          <c:orientation val="minMax"/>
        </c:scaling>
        <c:delete val="1"/>
        <c:axPos val="b"/>
        <c:majorTickMark val="none"/>
        <c:minorTickMark val="none"/>
        <c:tickLblPos val="nextTo"/>
        <c:crossAx val="185357824"/>
        <c:crosses val="autoZero"/>
        <c:auto val="1"/>
        <c:lblAlgn val="ctr"/>
        <c:lblOffset val="100"/>
        <c:noMultiLvlLbl val="0"/>
      </c:catAx>
      <c:valAx>
        <c:axId val="185357824"/>
        <c:scaling>
          <c:orientation val="minMax"/>
        </c:scaling>
        <c:delete val="1"/>
        <c:axPos val="l"/>
        <c:numFmt formatCode="General" sourceLinked="1"/>
        <c:majorTickMark val="none"/>
        <c:minorTickMark val="none"/>
        <c:tickLblPos val="nextTo"/>
        <c:crossAx val="185356288"/>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25468920043532E-2"/>
          <c:y val="0.16708235670576571"/>
          <c:w val="0.86111111111111116"/>
          <c:h val="0.78440986231514098"/>
        </c:manualLayout>
      </c:layout>
      <c:lineChart>
        <c:grouping val="standard"/>
        <c:varyColors val="0"/>
        <c:ser>
          <c:idx val="0"/>
          <c:order val="0"/>
          <c:spPr>
            <a:ln w="19050" cap="rnd">
              <a:solidFill>
                <a:schemeClr val="tx1"/>
              </a:solidFill>
              <a:round/>
            </a:ln>
            <a:effectLst/>
          </c:spPr>
          <c:marker>
            <c:symbol val="none"/>
          </c:marker>
          <c:val>
            <c:numRef>
              <c:f>Sheet1!$C$2:$C$22</c:f>
              <c:numCache>
                <c:formatCode>General</c:formatCode>
                <c:ptCount val="21"/>
                <c:pt idx="0">
                  <c:v>4.4074460295930676E-5</c:v>
                </c:pt>
                <c:pt idx="1">
                  <c:v>1.6763985918629722E-4</c:v>
                </c:pt>
                <c:pt idx="2">
                  <c:v>5.5398105149225094E-4</c:v>
                </c:pt>
                <c:pt idx="3">
                  <c:v>1.5905226996039291E-3</c:v>
                </c:pt>
                <c:pt idx="4">
                  <c:v>3.9674564794584272E-3</c:v>
                </c:pt>
                <c:pt idx="5">
                  <c:v>8.5982844783364879E-3</c:v>
                </c:pt>
                <c:pt idx="6">
                  <c:v>1.6189699458236468E-2</c:v>
                </c:pt>
                <c:pt idx="7">
                  <c:v>2.6484580721962435E-2</c:v>
                </c:pt>
                <c:pt idx="8">
                  <c:v>3.7642179019350554E-2</c:v>
                </c:pt>
                <c:pt idx="9">
                  <c:v>4.6481886733721119E-2</c:v>
                </c:pt>
                <c:pt idx="10">
                  <c:v>4.9867785050179088E-2</c:v>
                </c:pt>
                <c:pt idx="11">
                  <c:v>4.6481886733721119E-2</c:v>
                </c:pt>
                <c:pt idx="12">
                  <c:v>3.7642179019350554E-2</c:v>
                </c:pt>
                <c:pt idx="13">
                  <c:v>2.6484580721962435E-2</c:v>
                </c:pt>
                <c:pt idx="14">
                  <c:v>1.6189699458236468E-2</c:v>
                </c:pt>
                <c:pt idx="15">
                  <c:v>8.5982844783364879E-3</c:v>
                </c:pt>
                <c:pt idx="16">
                  <c:v>3.9674564794584272E-3</c:v>
                </c:pt>
                <c:pt idx="17">
                  <c:v>1.5905226996039291E-3</c:v>
                </c:pt>
                <c:pt idx="18">
                  <c:v>5.5398105149225094E-4</c:v>
                </c:pt>
                <c:pt idx="19">
                  <c:v>1.6763985918629722E-4</c:v>
                </c:pt>
                <c:pt idx="20">
                  <c:v>4.4074460295930676E-5</c:v>
                </c:pt>
              </c:numCache>
            </c:numRef>
          </c:val>
          <c:smooth val="1"/>
          <c:extLst xmlns:c16r2="http://schemas.microsoft.com/office/drawing/2015/06/chart">
            <c:ext xmlns:c16="http://schemas.microsoft.com/office/drawing/2014/chart" uri="{C3380CC4-5D6E-409C-BE32-E72D297353CC}">
              <c16:uniqueId val="{00000000-BF98-40EB-9252-A51E75BDF493}"/>
            </c:ext>
          </c:extLst>
        </c:ser>
        <c:dLbls>
          <c:showLegendKey val="0"/>
          <c:showVal val="0"/>
          <c:showCatName val="0"/>
          <c:showSerName val="0"/>
          <c:showPercent val="0"/>
          <c:showBubbleSize val="0"/>
        </c:dLbls>
        <c:marker val="1"/>
        <c:smooth val="0"/>
        <c:axId val="185386112"/>
        <c:axId val="185387648"/>
      </c:lineChart>
      <c:catAx>
        <c:axId val="185386112"/>
        <c:scaling>
          <c:orientation val="minMax"/>
        </c:scaling>
        <c:delete val="1"/>
        <c:axPos val="b"/>
        <c:majorTickMark val="none"/>
        <c:minorTickMark val="none"/>
        <c:tickLblPos val="nextTo"/>
        <c:crossAx val="185387648"/>
        <c:crosses val="autoZero"/>
        <c:auto val="1"/>
        <c:lblAlgn val="ctr"/>
        <c:lblOffset val="100"/>
        <c:noMultiLvlLbl val="0"/>
      </c:catAx>
      <c:valAx>
        <c:axId val="185387648"/>
        <c:scaling>
          <c:orientation val="minMax"/>
        </c:scaling>
        <c:delete val="1"/>
        <c:axPos val="l"/>
        <c:numFmt formatCode="General" sourceLinked="1"/>
        <c:majorTickMark val="none"/>
        <c:minorTickMark val="none"/>
        <c:tickLblPos val="nextTo"/>
        <c:crossAx val="185386112"/>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591166689310789E-2"/>
          <c:y val="1.1574074074074095E-3"/>
          <c:w val="0.96540880503144655"/>
          <c:h val="0.8115972003499563"/>
        </c:manualLayout>
      </c:layout>
      <c:lineChart>
        <c:grouping val="standard"/>
        <c:varyColors val="0"/>
        <c:ser>
          <c:idx val="0"/>
          <c:order val="0"/>
          <c:spPr>
            <a:ln>
              <a:solidFill>
                <a:schemeClr val="tx1"/>
              </a:solidFill>
            </a:ln>
          </c:spPr>
          <c:marker>
            <c:symbol val="none"/>
          </c:marker>
          <c:cat>
            <c:numRef>
              <c:f>Sheet2!$A$2:$A$23</c:f>
              <c:numCache>
                <c:formatCode>General</c:formatCode>
                <c:ptCount val="22"/>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cat>
          <c:val>
            <c:numRef>
              <c:f>Sheet2!$B$2:$B$23</c:f>
              <c:numCache>
                <c:formatCode>General</c:formatCode>
                <c:ptCount val="22"/>
                <c:pt idx="1">
                  <c:v>2.9545656079586753E-3</c:v>
                </c:pt>
                <c:pt idx="2">
                  <c:v>7.5973240158649803E-3</c:v>
                </c:pt>
                <c:pt idx="3">
                  <c:v>1.748125939580639E-2</c:v>
                </c:pt>
                <c:pt idx="4">
                  <c:v>3.5993977675458831E-2</c:v>
                </c:pt>
                <c:pt idx="5">
                  <c:v>6.6318092528499129E-2</c:v>
                </c:pt>
                <c:pt idx="6">
                  <c:v>0.10934004978399579</c:v>
                </c:pt>
                <c:pt idx="7">
                  <c:v>0.16131381634609596</c:v>
                </c:pt>
                <c:pt idx="8">
                  <c:v>0.21296533701490197</c:v>
                </c:pt>
                <c:pt idx="9">
                  <c:v>0.25158881846199543</c:v>
                </c:pt>
                <c:pt idx="10">
                  <c:v>0.26596152026762182</c:v>
                </c:pt>
                <c:pt idx="11">
                  <c:v>0.25158881846199543</c:v>
                </c:pt>
                <c:pt idx="12">
                  <c:v>0.21296533701490197</c:v>
                </c:pt>
                <c:pt idx="13">
                  <c:v>0.16131381634609596</c:v>
                </c:pt>
                <c:pt idx="14">
                  <c:v>0.10934004978399579</c:v>
                </c:pt>
                <c:pt idx="15">
                  <c:v>6.6318092528499129E-2</c:v>
                </c:pt>
                <c:pt idx="16">
                  <c:v>3.5993977675458831E-2</c:v>
                </c:pt>
                <c:pt idx="17">
                  <c:v>1.748125939580639E-2</c:v>
                </c:pt>
                <c:pt idx="18">
                  <c:v>7.5973240158649803E-3</c:v>
                </c:pt>
                <c:pt idx="19">
                  <c:v>2.9545656079586753E-3</c:v>
                </c:pt>
              </c:numCache>
            </c:numRef>
          </c:val>
          <c:smooth val="1"/>
          <c:extLst xmlns:c16r2="http://schemas.microsoft.com/office/drawing/2015/06/chart">
            <c:ext xmlns:c16="http://schemas.microsoft.com/office/drawing/2014/chart" uri="{C3380CC4-5D6E-409C-BE32-E72D297353CC}">
              <c16:uniqueId val="{00000000-E715-4121-9FEE-FE4C5434E859}"/>
            </c:ext>
          </c:extLst>
        </c:ser>
        <c:dLbls>
          <c:showLegendKey val="0"/>
          <c:showVal val="0"/>
          <c:showCatName val="0"/>
          <c:showSerName val="0"/>
          <c:showPercent val="0"/>
          <c:showBubbleSize val="0"/>
        </c:dLbls>
        <c:marker val="1"/>
        <c:smooth val="0"/>
        <c:axId val="185448704"/>
        <c:axId val="185450496"/>
      </c:lineChart>
      <c:catAx>
        <c:axId val="185448704"/>
        <c:scaling>
          <c:orientation val="minMax"/>
        </c:scaling>
        <c:delete val="0"/>
        <c:axPos val="b"/>
        <c:numFmt formatCode="General" sourceLinked="1"/>
        <c:majorTickMark val="none"/>
        <c:minorTickMark val="none"/>
        <c:tickLblPos val="none"/>
        <c:crossAx val="185450496"/>
        <c:crosses val="autoZero"/>
        <c:auto val="1"/>
        <c:lblAlgn val="ctr"/>
        <c:lblOffset val="100"/>
        <c:noMultiLvlLbl val="0"/>
      </c:catAx>
      <c:valAx>
        <c:axId val="185450496"/>
        <c:scaling>
          <c:orientation val="minMax"/>
        </c:scaling>
        <c:delete val="0"/>
        <c:axPos val="l"/>
        <c:numFmt formatCode="General" sourceLinked="1"/>
        <c:majorTickMark val="none"/>
        <c:minorTickMark val="none"/>
        <c:tickLblPos val="none"/>
        <c:crossAx val="185448704"/>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tx1"/>
              </a:solidFill>
              <a:round/>
            </a:ln>
            <a:effectLst/>
          </c:spPr>
          <c:marker>
            <c:symbol val="circle"/>
            <c:size val="5"/>
            <c:spPr>
              <a:solidFill>
                <a:schemeClr val="accent1"/>
              </a:solidFill>
              <a:ln w="19050">
                <a:solidFill>
                  <a:schemeClr val="tx1"/>
                </a:solidFill>
              </a:ln>
              <a:effectLst/>
            </c:spPr>
          </c:marker>
          <c:xVal>
            <c:numRef>
              <c:f>Sheet1!$F$6:$F$12</c:f>
              <c:numCache>
                <c:formatCode>General</c:formatCode>
                <c:ptCount val="7"/>
                <c:pt idx="0">
                  <c:v>64</c:v>
                </c:pt>
                <c:pt idx="1">
                  <c:v>66</c:v>
                </c:pt>
                <c:pt idx="2">
                  <c:v>68</c:v>
                </c:pt>
                <c:pt idx="3">
                  <c:v>70</c:v>
                </c:pt>
                <c:pt idx="4">
                  <c:v>72</c:v>
                </c:pt>
                <c:pt idx="5">
                  <c:v>74</c:v>
                </c:pt>
                <c:pt idx="6">
                  <c:v>76</c:v>
                </c:pt>
              </c:numCache>
            </c:numRef>
          </c:xVal>
          <c:yVal>
            <c:numRef>
              <c:f>Sheet1!$G$6:$G$12</c:f>
              <c:numCache>
                <c:formatCode>General</c:formatCode>
                <c:ptCount val="7"/>
                <c:pt idx="0">
                  <c:v>3</c:v>
                </c:pt>
                <c:pt idx="1">
                  <c:v>5</c:v>
                </c:pt>
                <c:pt idx="2">
                  <c:v>11</c:v>
                </c:pt>
                <c:pt idx="3">
                  <c:v>14</c:v>
                </c:pt>
                <c:pt idx="4">
                  <c:v>11</c:v>
                </c:pt>
                <c:pt idx="5">
                  <c:v>5</c:v>
                </c:pt>
                <c:pt idx="6">
                  <c:v>3</c:v>
                </c:pt>
              </c:numCache>
            </c:numRef>
          </c:yVal>
          <c:smooth val="1"/>
          <c:extLst xmlns:c16r2="http://schemas.microsoft.com/office/drawing/2015/06/chart">
            <c:ext xmlns:c16="http://schemas.microsoft.com/office/drawing/2014/chart" uri="{C3380CC4-5D6E-409C-BE32-E72D297353CC}">
              <c16:uniqueId val="{00000000-DD00-4253-934C-4627EAF5BC49}"/>
            </c:ext>
          </c:extLst>
        </c:ser>
        <c:dLbls>
          <c:showLegendKey val="0"/>
          <c:showVal val="0"/>
          <c:showCatName val="0"/>
          <c:showSerName val="0"/>
          <c:showPercent val="0"/>
          <c:showBubbleSize val="0"/>
        </c:dLbls>
        <c:axId val="185511296"/>
        <c:axId val="185517568"/>
      </c:scatterChart>
      <c:valAx>
        <c:axId val="185511296"/>
        <c:scaling>
          <c:orientation val="minMax"/>
        </c:scaling>
        <c:delete val="1"/>
        <c:axPos val="b"/>
        <c:numFmt formatCode="General" sourceLinked="1"/>
        <c:majorTickMark val="none"/>
        <c:minorTickMark val="none"/>
        <c:tickLblPos val="nextTo"/>
        <c:crossAx val="185517568"/>
        <c:crosses val="autoZero"/>
        <c:crossBetween val="midCat"/>
      </c:valAx>
      <c:valAx>
        <c:axId val="185517568"/>
        <c:scaling>
          <c:orientation val="minMax"/>
        </c:scaling>
        <c:delete val="1"/>
        <c:axPos val="l"/>
        <c:numFmt formatCode="General" sourceLinked="1"/>
        <c:majorTickMark val="none"/>
        <c:minorTickMark val="none"/>
        <c:tickLblPos val="nextTo"/>
        <c:crossAx val="1855112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4-03T16:27:04.338" idx="11">
    <p:pos x="10" y="10"/>
    <p:text>We need to mention Learning Objectives and Learning outcomes</p:text>
    <p:extLst>
      <p:ext uri="{C676402C-5697-4E1C-873F-D02D1690AC5C}">
        <p15:threadingInfo xmlns:p15="http://schemas.microsoft.com/office/powerpoint/2012/main" xmlns=""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03T16:13:17.999" idx="1">
    <p:pos x="10" y="10"/>
    <p:text>text is preferable than handwritten</p:text>
    <p:extLst>
      <p:ext uri="{C676402C-5697-4E1C-873F-D02D1690AC5C}">
        <p15:threadingInfo xmlns:p15="http://schemas.microsoft.com/office/powerpoint/2012/main" xmlns=""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03T16:14:45.657" idx="2">
    <p:pos x="10" y="10"/>
    <p:text>text is preferable than handwritten</p:text>
    <p:extLst>
      <p:ext uri="{C676402C-5697-4E1C-873F-D02D1690AC5C}">
        <p15:threadingInfo xmlns:p15="http://schemas.microsoft.com/office/powerpoint/2012/main" xmlns=""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03T16:16:02.414" idx="3">
    <p:pos x="5291" y="850"/>
    <p:text>in Explaination 7th line from the top requires one more curve bracket</p:text>
    <p:extLst>
      <p:ext uri="{C676402C-5697-4E1C-873F-D02D1690AC5C}">
        <p15:threadingInfo xmlns:p15="http://schemas.microsoft.com/office/powerpoint/2012/main" xmlns=""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03T16:18:03.456" idx="4">
    <p:pos x="10" y="10"/>
    <p:text>text is preferable than handwritten</p:text>
    <p:extLst>
      <p:ext uri="{C676402C-5697-4E1C-873F-D02D1690AC5C}">
        <p15:threadingInfo xmlns:p15="http://schemas.microsoft.com/office/powerpoint/2012/main" xmlns=""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4-03T16:19:03.136" idx="5">
    <p:pos x="10" y="10"/>
    <p:text>font has changed</p:text>
    <p:extLst>
      <p:ext uri="{C676402C-5697-4E1C-873F-D02D1690AC5C}">
        <p15:threadingInfo xmlns:p15="http://schemas.microsoft.com/office/powerpoint/2012/main" xmlns=""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4-03T16:19:30.319" idx="6">
    <p:pos x="10" y="10"/>
    <p:text>examples could be given here for each component</p:text>
    <p:extLst>
      <p:ext uri="{C676402C-5697-4E1C-873F-D02D1690AC5C}">
        <p15:threadingInfo xmlns:p15="http://schemas.microsoft.com/office/powerpoint/2012/main" xmlns=""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4-03T16:20:19.719" idx="7">
    <p:pos x="10" y="10"/>
    <p:text>what about the other sampling techniques explanation</p:text>
    <p:extLst>
      <p:ext uri="{C676402C-5697-4E1C-873F-D02D1690AC5C}">
        <p15:threadingInfo xmlns:p15="http://schemas.microsoft.com/office/powerpoint/2012/main" xmlns=""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28468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A0C44A63-51B2-4050-8A86-B61C70FDB5B8}" type="slidenum">
              <a:rPr lang="en-US" smtClean="0"/>
              <a:pPr>
                <a:defRPr/>
              </a:pPr>
              <a:t>65</a:t>
            </a:fld>
            <a:endParaRPr lang="en-US"/>
          </a:p>
        </p:txBody>
      </p:sp>
    </p:spTree>
    <p:extLst>
      <p:ext uri="{BB962C8B-B14F-4D97-AF65-F5344CB8AC3E}">
        <p14:creationId xmlns:p14="http://schemas.microsoft.com/office/powerpoint/2010/main" val="202741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F5FAAF-9280-4E18-8FAE-9249962F1E51}"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4028A-0656-4DFD-928B-DA1233329F0C}" type="slidenum">
              <a:rPr lang="en-US" smtClean="0"/>
              <a:t>‹#›</a:t>
            </a:fld>
            <a:endParaRPr lang="en-US"/>
          </a:p>
        </p:txBody>
      </p:sp>
    </p:spTree>
    <p:extLst>
      <p:ext uri="{BB962C8B-B14F-4D97-AF65-F5344CB8AC3E}">
        <p14:creationId xmlns:p14="http://schemas.microsoft.com/office/powerpoint/2010/main" val="337677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7/20/2022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0437094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AB02A5-4FE5-49D9-9E24-09F23B90C450}" type="datetimeFigureOut">
              <a:rPr lang="en-US" smtClean="0"/>
              <a:t>7/20/2022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873534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4" name="Google Shape;34;p6"/>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F5FAAF-9280-4E18-8FAE-9249962F1E51}" type="datetimeFigureOut">
              <a:rPr lang="en-US" smtClean="0"/>
              <a:t>7/20/2022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4028A-0656-4DFD-928B-DA1233329F0C}" type="slidenum">
              <a:rPr lang="en-US" smtClean="0"/>
              <a:t>‹#›</a:t>
            </a:fld>
            <a:endParaRPr lang="en-US"/>
          </a:p>
        </p:txBody>
      </p:sp>
    </p:spTree>
    <p:extLst>
      <p:ext uri="{BB962C8B-B14F-4D97-AF65-F5344CB8AC3E}">
        <p14:creationId xmlns:p14="http://schemas.microsoft.com/office/powerpoint/2010/main" val="261778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92833442"/>
      </p:ext>
    </p:extLst>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AB02A5-4FE5-49D9-9E24-09F23B90C450}" type="datetimeFigureOut">
              <a:rPr lang="en-US" smtClean="0"/>
              <a:t>7/20/2022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41910824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AB02A5-4FE5-49D9-9E24-09F23B90C450}" type="datetimeFigureOut">
              <a:rPr lang="en-US" smtClean="0"/>
              <a:t>7/20/2022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27472641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AB02A5-4FE5-49D9-9E24-09F23B90C450}" type="datetimeFigureOut">
              <a:rPr lang="en-US" smtClean="0"/>
              <a:t>7/20/2022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33672261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B02A5-4FE5-49D9-9E24-09F23B90C450}" type="datetimeFigureOut">
              <a:rPr lang="en-US" smtClean="0"/>
              <a:t>7/20/2022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52784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7/20/2022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6247472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t>7/20/2022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extLst>
      <p:ext uri="{BB962C8B-B14F-4D97-AF65-F5344CB8AC3E}">
        <p14:creationId xmlns:p14="http://schemas.microsoft.com/office/powerpoint/2010/main" val="11397012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eaLnBrk="1" latinLnBrk="0" hangingPunct="1"/>
            <a:fld id="{54AB02A5-4FE5-49D9-9E24-09F23B90C450}" type="datetimeFigureOut">
              <a:rPr lang="en-US" smtClean="0"/>
              <a:t>7/20/2022</a:t>
            </a:fld>
            <a:endParaRPr lang="en-US" sz="1200">
              <a:solidFill>
                <a:schemeClr val="bg2">
                  <a:shade val="50000"/>
                </a:scheme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sz="1200">
              <a:solidFill>
                <a:schemeClr val="bg2">
                  <a:shade val="50000"/>
                </a:schemeClr>
              </a:solidFill>
              <a:effectLs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Tree>
    <p:extLst>
      <p:ext uri="{BB962C8B-B14F-4D97-AF65-F5344CB8AC3E}">
        <p14:creationId xmlns:p14="http://schemas.microsoft.com/office/powerpoint/2010/main" val="385274315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4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https://stattrek.com/Help/Glossary.aspx?Target=Mean"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s://stattrek.com/Help/Glossary.aspx?Target=Mean"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hart" Target="../charts/chart9.xml"/></Relationships>
</file>

<file path=ppt/slides/_rels/slide6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3" name="TextBox 2"/>
          <p:cNvSpPr txBox="1"/>
          <p:nvPr/>
        </p:nvSpPr>
        <p:spPr>
          <a:xfrm>
            <a:off x="442450" y="1071715"/>
            <a:ext cx="8170608" cy="5139869"/>
          </a:xfrm>
          <a:prstGeom prst="rect">
            <a:avLst/>
          </a:prstGeom>
          <a:noFill/>
        </p:spPr>
        <p:txBody>
          <a:bodyPr wrap="square" rtlCol="0">
            <a:spAutoFit/>
          </a:bodyPr>
          <a:lstStyle/>
          <a:p>
            <a:pPr>
              <a:lnSpc>
                <a:spcPct val="200000"/>
              </a:lnSpc>
            </a:pPr>
            <a:r>
              <a:rPr lang="en-US" sz="2400" b="1" dirty="0" smtClean="0"/>
              <a:t>Agenda:</a:t>
            </a:r>
          </a:p>
          <a:p>
            <a:pPr marL="342900" indent="-342900">
              <a:lnSpc>
                <a:spcPct val="200000"/>
              </a:lnSpc>
              <a:buAutoNum type="arabicPeriod"/>
            </a:pPr>
            <a:r>
              <a:rPr lang="en-US" dirty="0" smtClean="0"/>
              <a:t>Descriptive Statistics ( recap) </a:t>
            </a:r>
          </a:p>
          <a:p>
            <a:pPr marL="342900" indent="-342900">
              <a:lnSpc>
                <a:spcPct val="200000"/>
              </a:lnSpc>
              <a:buAutoNum type="arabicPeriod"/>
            </a:pPr>
            <a:r>
              <a:rPr lang="en-US" dirty="0" smtClean="0"/>
              <a:t>Probability Distribution</a:t>
            </a:r>
          </a:p>
          <a:p>
            <a:pPr>
              <a:lnSpc>
                <a:spcPct val="200000"/>
              </a:lnSpc>
            </a:pPr>
            <a:r>
              <a:rPr lang="en-US" dirty="0"/>
              <a:t> </a:t>
            </a:r>
            <a:r>
              <a:rPr lang="en-US" dirty="0" smtClean="0"/>
              <a:t>   Discrete Probability Distributions: </a:t>
            </a:r>
          </a:p>
          <a:p>
            <a:pPr lvl="1">
              <a:lnSpc>
                <a:spcPct val="200000"/>
              </a:lnSpc>
            </a:pPr>
            <a:r>
              <a:rPr lang="en-US" dirty="0" smtClean="0"/>
              <a:t>	A. Bernoulli </a:t>
            </a:r>
          </a:p>
          <a:p>
            <a:pPr lvl="1">
              <a:lnSpc>
                <a:spcPct val="200000"/>
              </a:lnSpc>
            </a:pPr>
            <a:r>
              <a:rPr lang="en-US" dirty="0"/>
              <a:t>	</a:t>
            </a:r>
            <a:r>
              <a:rPr lang="en-US" dirty="0" smtClean="0"/>
              <a:t>B. Binomial</a:t>
            </a:r>
          </a:p>
          <a:p>
            <a:pPr lvl="1">
              <a:lnSpc>
                <a:spcPct val="200000"/>
              </a:lnSpc>
            </a:pPr>
            <a:r>
              <a:rPr lang="en-US" dirty="0" smtClean="0"/>
              <a:t>	C. Poisson</a:t>
            </a:r>
          </a:p>
          <a:p>
            <a:pPr lvl="1">
              <a:lnSpc>
                <a:spcPct val="200000"/>
              </a:lnSpc>
            </a:pPr>
            <a:r>
              <a:rPr lang="en-US" dirty="0" smtClean="0"/>
              <a:t>     Continuous Probability Distribution: </a:t>
            </a:r>
          </a:p>
          <a:p>
            <a:pPr lvl="1">
              <a:lnSpc>
                <a:spcPct val="200000"/>
              </a:lnSpc>
            </a:pPr>
            <a:r>
              <a:rPr lang="en-US" dirty="0"/>
              <a:t>	</a:t>
            </a:r>
            <a:r>
              <a:rPr lang="en-US" dirty="0" smtClean="0"/>
              <a:t>Normal Distribution</a:t>
            </a:r>
          </a:p>
          <a:p>
            <a:pPr lvl="1">
              <a:lnSpc>
                <a:spcPct val="200000"/>
              </a:lnSpc>
            </a:pPr>
            <a:r>
              <a:rPr lang="en-US" dirty="0" smtClean="0"/>
              <a:t>3. Sampling </a:t>
            </a:r>
            <a:endParaRPr lang="en-US" dirty="0"/>
          </a:p>
          <a:p>
            <a:pPr>
              <a:lnSpc>
                <a:spcPct val="200000"/>
              </a:lnSpc>
            </a:pPr>
            <a:endParaRPr lang="en-IN" dirty="0"/>
          </a:p>
        </p:txBody>
      </p:sp>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nSpc>
                <a:spcPct val="150000"/>
              </a:lnSpc>
            </a:pPr>
            <a:r>
              <a:rPr lang="en-US" dirty="0"/>
              <a:t>A probability distribution of a random variable X is a description of the probabilities associated with the possible values of X. </a:t>
            </a:r>
            <a:endParaRPr lang="en-US" dirty="0" smtClean="0"/>
          </a:p>
          <a:p>
            <a:pPr>
              <a:lnSpc>
                <a:spcPct val="150000"/>
              </a:lnSpc>
            </a:pPr>
            <a:r>
              <a:rPr lang="en-IN" dirty="0"/>
              <a:t>The representation of a variable with its relative frequency distribution is known as probability distribution</a:t>
            </a:r>
            <a:r>
              <a:rPr lang="en-IN" dirty="0" smtClean="0"/>
              <a:t>.</a:t>
            </a:r>
            <a:endParaRPr lang="en-US" dirty="0" smtClean="0"/>
          </a:p>
          <a:p>
            <a:pPr>
              <a:lnSpc>
                <a:spcPct val="150000"/>
              </a:lnSpc>
            </a:pPr>
            <a:r>
              <a:rPr lang="en-US" dirty="0"/>
              <a:t>A probability distribution for a random variable describes how probabilities are distributed for different values assumed by the random variable. </a:t>
            </a:r>
            <a:endParaRPr lang="en-IN" dirty="0"/>
          </a:p>
          <a:p>
            <a:r>
              <a:rPr lang="en-IN" dirty="0"/>
              <a:t>The </a:t>
            </a:r>
            <a:r>
              <a:rPr lang="en-IN" dirty="0" smtClean="0"/>
              <a:t>variable </a:t>
            </a:r>
            <a:r>
              <a:rPr lang="en-IN" dirty="0"/>
              <a:t>could take discreet values or continuous values</a:t>
            </a:r>
            <a:r>
              <a:rPr lang="en-IN" dirty="0" smtClean="0"/>
              <a:t>.</a:t>
            </a:r>
            <a:endParaRPr lang="en-IN" dirty="0"/>
          </a:p>
          <a:p>
            <a:r>
              <a:rPr lang="en-IN" dirty="0"/>
              <a:t>But the accumulative probability over all the values of the variable is 1. </a:t>
            </a:r>
          </a:p>
          <a:p>
            <a:pPr>
              <a:lnSpc>
                <a:spcPct val="150000"/>
              </a:lnSpc>
            </a:pPr>
            <a:endParaRPr lang="en-US" dirty="0"/>
          </a:p>
          <a:p>
            <a:pPr>
              <a:lnSpc>
                <a:spcPct val="150000"/>
              </a:lnSpc>
            </a:pPr>
            <a:endParaRPr lang="en-US" b="1" dirty="0"/>
          </a:p>
        </p:txBody>
      </p:sp>
      <p:sp>
        <p:nvSpPr>
          <p:cNvPr id="4" name="Title 1"/>
          <p:cNvSpPr txBox="1">
            <a:spLocks/>
          </p:cNvSpPr>
          <p:nvPr/>
        </p:nvSpPr>
        <p:spPr>
          <a:xfrm>
            <a:off x="838200" y="365125"/>
            <a:ext cx="10515600" cy="1325563"/>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z="2800" b="1" dirty="0" smtClean="0"/>
              <a:t>Probability distributions	</a:t>
            </a:r>
            <a:endParaRPr lang="en-US" sz="2800" b="1" dirty="0"/>
          </a:p>
        </p:txBody>
      </p:sp>
    </p:spTree>
    <p:extLst>
      <p:ext uri="{BB962C8B-B14F-4D97-AF65-F5344CB8AC3E}">
        <p14:creationId xmlns:p14="http://schemas.microsoft.com/office/powerpoint/2010/main" val="378205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558438"/>
          </a:xfrm>
        </p:spPr>
        <p:txBody>
          <a:bodyPr/>
          <a:lstStyle/>
          <a:p>
            <a:r>
              <a:rPr lang="en-US" altLang="en-US" sz="2000" b="1" dirty="0"/>
              <a:t>Probability distributions – Coin Toss Example</a:t>
            </a:r>
            <a:endParaRPr lang="en-US" sz="2000" dirty="0"/>
          </a:p>
        </p:txBody>
      </p:sp>
      <p:sp>
        <p:nvSpPr>
          <p:cNvPr id="3" name="Content Placeholder 2"/>
          <p:cNvSpPr>
            <a:spLocks noGrp="1"/>
          </p:cNvSpPr>
          <p:nvPr>
            <p:ph idx="1"/>
          </p:nvPr>
        </p:nvSpPr>
        <p:spPr>
          <a:xfrm>
            <a:off x="813982" y="1689533"/>
            <a:ext cx="7886700" cy="4659133"/>
          </a:xfrm>
        </p:spPr>
        <p:txBody>
          <a:bodyPr>
            <a:normAutofit/>
          </a:bodyPr>
          <a:lstStyle/>
          <a:p>
            <a:r>
              <a:rPr lang="en-US" sz="1500" dirty="0" smtClean="0"/>
              <a:t>All possible outcomes in 3 </a:t>
            </a:r>
            <a:r>
              <a:rPr lang="en-US" sz="1500" dirty="0"/>
              <a:t>flips of a fair </a:t>
            </a:r>
            <a:r>
              <a:rPr lang="en-US" sz="1500" dirty="0" smtClean="0"/>
              <a:t>coin are,</a:t>
            </a:r>
          </a:p>
          <a:p>
            <a:endParaRPr lang="en-US" sz="1500" b="1" dirty="0"/>
          </a:p>
          <a:p>
            <a:endParaRPr lang="en-US" sz="1500" b="1" dirty="0" smtClean="0"/>
          </a:p>
          <a:p>
            <a:endParaRPr lang="en-US" sz="1500" b="1" dirty="0"/>
          </a:p>
          <a:p>
            <a:endParaRPr lang="en-US" sz="1500" b="1" dirty="0" smtClean="0"/>
          </a:p>
          <a:p>
            <a:endParaRPr lang="en-US" sz="1500" b="1" dirty="0" smtClean="0"/>
          </a:p>
          <a:p>
            <a:pPr marL="101600" indent="0">
              <a:buNone/>
            </a:pPr>
            <a:endParaRPr lang="en-US" sz="1500" b="1" dirty="0"/>
          </a:p>
          <a:p>
            <a:endParaRPr lang="en-US" sz="1500" b="1" dirty="0" smtClean="0"/>
          </a:p>
          <a:p>
            <a:r>
              <a:rPr lang="en-US" sz="1600" dirty="0"/>
              <a:t>X = Number of </a:t>
            </a:r>
            <a:r>
              <a:rPr lang="en-US" sz="1600" b="1" dirty="0"/>
              <a:t>heads  </a:t>
            </a:r>
            <a:r>
              <a:rPr lang="en-US" sz="1600" dirty="0"/>
              <a:t> after 3 flips of a fair coin</a:t>
            </a:r>
            <a:endParaRPr lang="en-US" sz="1600" b="1" dirty="0"/>
          </a:p>
          <a:p>
            <a:endParaRPr lang="en-US" sz="1500" b="1" dirty="0"/>
          </a:p>
        </p:txBody>
      </p:sp>
      <p:cxnSp>
        <p:nvCxnSpPr>
          <p:cNvPr id="11" name="Straight Arrow Connector 10"/>
          <p:cNvCxnSpPr/>
          <p:nvPr/>
        </p:nvCxnSpPr>
        <p:spPr>
          <a:xfrm>
            <a:off x="4407146" y="4752109"/>
            <a:ext cx="25215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114005" y="4551218"/>
            <a:ext cx="590550" cy="40178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IN" b="1" dirty="0">
              <a:solidFill>
                <a:schemeClr val="tx1"/>
              </a:solidFill>
            </a:endParaRPr>
          </a:p>
        </p:txBody>
      </p:sp>
      <p:cxnSp>
        <p:nvCxnSpPr>
          <p:cNvPr id="14" name="Straight Connector 13"/>
          <p:cNvCxnSpPr/>
          <p:nvPr/>
        </p:nvCxnSpPr>
        <p:spPr>
          <a:xfrm>
            <a:off x="4407146" y="4953000"/>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07146" y="5278582"/>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extLst>
              <p:ext uri="{D42A27DB-BD31-4B8C-83A1-F6EECF244321}">
                <p14:modId xmlns:p14="http://schemas.microsoft.com/office/powerpoint/2010/main" val="3854264601"/>
              </p:ext>
            </p:extLst>
          </p:nvPr>
        </p:nvGraphicFramePr>
        <p:xfrm>
          <a:off x="5515510" y="1855786"/>
          <a:ext cx="3315268" cy="2042160"/>
        </p:xfrm>
        <a:graphic>
          <a:graphicData uri="http://schemas.openxmlformats.org/drawingml/2006/table">
            <a:tbl>
              <a:tblPr firstRow="1" bandRow="1">
                <a:tableStyleId>{5940675A-B579-460E-94D1-54222C63F5DA}</a:tableStyleId>
              </a:tblPr>
              <a:tblGrid>
                <a:gridCol w="3315268">
                  <a:extLst>
                    <a:ext uri="{9D8B030D-6E8A-4147-A177-3AD203B41FA5}">
                      <a16:colId xmlns:a16="http://schemas.microsoft.com/office/drawing/2014/main" xmlns="" val="1234668541"/>
                    </a:ext>
                  </a:extLst>
                </a:gridCol>
              </a:tblGrid>
              <a:tr h="184410">
                <a:tc>
                  <a:txBody>
                    <a:bodyPr/>
                    <a:lstStyle/>
                    <a:p>
                      <a:pPr algn="ctr"/>
                      <a:r>
                        <a:rPr lang="en-US" sz="800" b="1" dirty="0" smtClean="0"/>
                        <a:t>All Possible Outcomes(In</a:t>
                      </a:r>
                      <a:r>
                        <a:rPr lang="en-US" sz="800" b="1" baseline="0" dirty="0" smtClean="0"/>
                        <a:t> 3 Flips of a fair Coin)</a:t>
                      </a:r>
                      <a:endParaRPr lang="en-IN" sz="800" b="1" dirty="0"/>
                    </a:p>
                  </a:txBody>
                  <a:tcPr>
                    <a:solidFill>
                      <a:schemeClr val="tx2"/>
                    </a:solidFill>
                  </a:tcPr>
                </a:tc>
                <a:extLst>
                  <a:ext uri="{0D108BD9-81ED-4DB2-BD59-A6C34878D82A}">
                    <a16:rowId xmlns:a16="http://schemas.microsoft.com/office/drawing/2014/main" xmlns="" val="4029422480"/>
                  </a:ext>
                </a:extLst>
              </a:tr>
              <a:tr h="197582">
                <a:tc>
                  <a:txBody>
                    <a:bodyPr/>
                    <a:lstStyle/>
                    <a:p>
                      <a:pPr algn="ctr"/>
                      <a:r>
                        <a:rPr lang="en-US" sz="900" b="1" dirty="0" smtClean="0"/>
                        <a:t>HHH</a:t>
                      </a:r>
                      <a:endParaRPr lang="en-IN" sz="900" b="1" dirty="0"/>
                    </a:p>
                  </a:txBody>
                  <a:tcPr/>
                </a:tc>
                <a:extLst>
                  <a:ext uri="{0D108BD9-81ED-4DB2-BD59-A6C34878D82A}">
                    <a16:rowId xmlns:a16="http://schemas.microsoft.com/office/drawing/2014/main" xmlns="" val="4279096684"/>
                  </a:ext>
                </a:extLst>
              </a:tr>
              <a:tr h="197582">
                <a:tc>
                  <a:txBody>
                    <a:bodyPr/>
                    <a:lstStyle/>
                    <a:p>
                      <a:pPr algn="ctr"/>
                      <a:r>
                        <a:rPr lang="en-US" sz="900" b="1" dirty="0" smtClean="0"/>
                        <a:t>HHT</a:t>
                      </a:r>
                      <a:endParaRPr lang="en-IN" sz="900" b="1" dirty="0"/>
                    </a:p>
                  </a:txBody>
                  <a:tcPr/>
                </a:tc>
                <a:extLst>
                  <a:ext uri="{0D108BD9-81ED-4DB2-BD59-A6C34878D82A}">
                    <a16:rowId xmlns:a16="http://schemas.microsoft.com/office/drawing/2014/main" xmlns="" val="2667239871"/>
                  </a:ext>
                </a:extLst>
              </a:tr>
              <a:tr h="197582">
                <a:tc>
                  <a:txBody>
                    <a:bodyPr/>
                    <a:lstStyle/>
                    <a:p>
                      <a:pPr algn="ctr"/>
                      <a:r>
                        <a:rPr lang="en-US" sz="900" b="1" dirty="0" smtClean="0"/>
                        <a:t>HTH</a:t>
                      </a:r>
                      <a:endParaRPr lang="en-IN" sz="900" b="1" dirty="0"/>
                    </a:p>
                  </a:txBody>
                  <a:tcPr/>
                </a:tc>
                <a:extLst>
                  <a:ext uri="{0D108BD9-81ED-4DB2-BD59-A6C34878D82A}">
                    <a16:rowId xmlns:a16="http://schemas.microsoft.com/office/drawing/2014/main" xmlns="" val="62391178"/>
                  </a:ext>
                </a:extLst>
              </a:tr>
              <a:tr h="197582">
                <a:tc>
                  <a:txBody>
                    <a:bodyPr/>
                    <a:lstStyle/>
                    <a:p>
                      <a:pPr algn="ctr"/>
                      <a:r>
                        <a:rPr lang="en-US" sz="900" b="1" dirty="0" smtClean="0"/>
                        <a:t>THH</a:t>
                      </a:r>
                      <a:endParaRPr lang="en-IN" sz="900" b="1" dirty="0"/>
                    </a:p>
                  </a:txBody>
                  <a:tcPr/>
                </a:tc>
                <a:extLst>
                  <a:ext uri="{0D108BD9-81ED-4DB2-BD59-A6C34878D82A}">
                    <a16:rowId xmlns:a16="http://schemas.microsoft.com/office/drawing/2014/main" xmlns="" val="1242060004"/>
                  </a:ext>
                </a:extLst>
              </a:tr>
              <a:tr h="197582">
                <a:tc>
                  <a:txBody>
                    <a:bodyPr/>
                    <a:lstStyle/>
                    <a:p>
                      <a:pPr algn="ctr"/>
                      <a:r>
                        <a:rPr lang="en-US" sz="900" b="1" dirty="0" smtClean="0"/>
                        <a:t>HTT</a:t>
                      </a:r>
                      <a:endParaRPr lang="en-IN" sz="900" b="1" dirty="0"/>
                    </a:p>
                  </a:txBody>
                  <a:tcPr/>
                </a:tc>
                <a:extLst>
                  <a:ext uri="{0D108BD9-81ED-4DB2-BD59-A6C34878D82A}">
                    <a16:rowId xmlns:a16="http://schemas.microsoft.com/office/drawing/2014/main" xmlns="" val="751994151"/>
                  </a:ext>
                </a:extLst>
              </a:tr>
              <a:tr h="197582">
                <a:tc>
                  <a:txBody>
                    <a:bodyPr/>
                    <a:lstStyle/>
                    <a:p>
                      <a:pPr algn="ctr"/>
                      <a:r>
                        <a:rPr lang="en-US" sz="900" b="1" dirty="0" smtClean="0"/>
                        <a:t>THT</a:t>
                      </a:r>
                      <a:endParaRPr lang="en-IN" sz="900" b="1" dirty="0"/>
                    </a:p>
                  </a:txBody>
                  <a:tcPr/>
                </a:tc>
                <a:extLst>
                  <a:ext uri="{0D108BD9-81ED-4DB2-BD59-A6C34878D82A}">
                    <a16:rowId xmlns:a16="http://schemas.microsoft.com/office/drawing/2014/main" xmlns="" val="142076400"/>
                  </a:ext>
                </a:extLst>
              </a:tr>
              <a:tr h="197582">
                <a:tc>
                  <a:txBody>
                    <a:bodyPr/>
                    <a:lstStyle/>
                    <a:p>
                      <a:pPr algn="ctr"/>
                      <a:r>
                        <a:rPr lang="en-US" sz="900" b="1" dirty="0" smtClean="0"/>
                        <a:t>TTH</a:t>
                      </a:r>
                      <a:endParaRPr lang="en-IN" sz="900" b="1" dirty="0"/>
                    </a:p>
                  </a:txBody>
                  <a:tcPr/>
                </a:tc>
                <a:extLst>
                  <a:ext uri="{0D108BD9-81ED-4DB2-BD59-A6C34878D82A}">
                    <a16:rowId xmlns:a16="http://schemas.microsoft.com/office/drawing/2014/main" xmlns="" val="3705631643"/>
                  </a:ext>
                </a:extLst>
              </a:tr>
              <a:tr h="197582">
                <a:tc>
                  <a:txBody>
                    <a:bodyPr/>
                    <a:lstStyle/>
                    <a:p>
                      <a:pPr algn="ctr"/>
                      <a:r>
                        <a:rPr lang="en-US" sz="900" b="1" dirty="0" smtClean="0"/>
                        <a:t>TTT</a:t>
                      </a:r>
                      <a:endParaRPr lang="en-IN" sz="900" b="1" dirty="0"/>
                    </a:p>
                  </a:txBody>
                  <a:tcPr/>
                </a:tc>
                <a:extLst>
                  <a:ext uri="{0D108BD9-81ED-4DB2-BD59-A6C34878D82A}">
                    <a16:rowId xmlns:a16="http://schemas.microsoft.com/office/drawing/2014/main" xmlns="" val="118707103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82879478"/>
              </p:ext>
            </p:extLst>
          </p:nvPr>
        </p:nvGraphicFramePr>
        <p:xfrm>
          <a:off x="1414355" y="4482878"/>
          <a:ext cx="3315268" cy="2042160"/>
        </p:xfrm>
        <a:graphic>
          <a:graphicData uri="http://schemas.openxmlformats.org/drawingml/2006/table">
            <a:tbl>
              <a:tblPr firstRow="1" bandRow="1">
                <a:tableStyleId>{5940675A-B579-460E-94D1-54222C63F5DA}</a:tableStyleId>
              </a:tblPr>
              <a:tblGrid>
                <a:gridCol w="3315268">
                  <a:extLst>
                    <a:ext uri="{9D8B030D-6E8A-4147-A177-3AD203B41FA5}">
                      <a16:colId xmlns:a16="http://schemas.microsoft.com/office/drawing/2014/main" xmlns="" val="1234668541"/>
                    </a:ext>
                  </a:extLst>
                </a:gridCol>
              </a:tblGrid>
              <a:tr h="184410">
                <a:tc>
                  <a:txBody>
                    <a:bodyPr/>
                    <a:lstStyle/>
                    <a:p>
                      <a:pPr algn="ctr"/>
                      <a:r>
                        <a:rPr lang="en-US" sz="800" b="1" dirty="0" smtClean="0"/>
                        <a:t>All Possible Outcomes(In</a:t>
                      </a:r>
                      <a:r>
                        <a:rPr lang="en-US" sz="800" b="1" baseline="0" dirty="0" smtClean="0"/>
                        <a:t> 3 Flips of a fair Coin)</a:t>
                      </a:r>
                      <a:endParaRPr lang="en-IN" sz="800" b="1" dirty="0"/>
                    </a:p>
                  </a:txBody>
                  <a:tcPr>
                    <a:solidFill>
                      <a:schemeClr val="tx2"/>
                    </a:solidFill>
                  </a:tcPr>
                </a:tc>
                <a:extLst>
                  <a:ext uri="{0D108BD9-81ED-4DB2-BD59-A6C34878D82A}">
                    <a16:rowId xmlns:a16="http://schemas.microsoft.com/office/drawing/2014/main" xmlns="" val="4029422480"/>
                  </a:ext>
                </a:extLst>
              </a:tr>
              <a:tr h="197582">
                <a:tc>
                  <a:txBody>
                    <a:bodyPr/>
                    <a:lstStyle/>
                    <a:p>
                      <a:pPr algn="ctr"/>
                      <a:r>
                        <a:rPr lang="en-US" sz="900" b="1" dirty="0" smtClean="0"/>
                        <a:t>HHH</a:t>
                      </a:r>
                      <a:endParaRPr lang="en-IN" sz="900" b="1" dirty="0"/>
                    </a:p>
                  </a:txBody>
                  <a:tcPr/>
                </a:tc>
                <a:extLst>
                  <a:ext uri="{0D108BD9-81ED-4DB2-BD59-A6C34878D82A}">
                    <a16:rowId xmlns:a16="http://schemas.microsoft.com/office/drawing/2014/main" xmlns="" val="4279096684"/>
                  </a:ext>
                </a:extLst>
              </a:tr>
              <a:tr h="197582">
                <a:tc>
                  <a:txBody>
                    <a:bodyPr/>
                    <a:lstStyle/>
                    <a:p>
                      <a:pPr algn="ctr"/>
                      <a:r>
                        <a:rPr lang="en-US" sz="900" b="1" dirty="0" smtClean="0"/>
                        <a:t>HHT</a:t>
                      </a:r>
                      <a:endParaRPr lang="en-IN" sz="900" b="1" dirty="0"/>
                    </a:p>
                  </a:txBody>
                  <a:tcPr/>
                </a:tc>
                <a:extLst>
                  <a:ext uri="{0D108BD9-81ED-4DB2-BD59-A6C34878D82A}">
                    <a16:rowId xmlns:a16="http://schemas.microsoft.com/office/drawing/2014/main" xmlns="" val="2667239871"/>
                  </a:ext>
                </a:extLst>
              </a:tr>
              <a:tr h="197582">
                <a:tc>
                  <a:txBody>
                    <a:bodyPr/>
                    <a:lstStyle/>
                    <a:p>
                      <a:pPr algn="ctr"/>
                      <a:r>
                        <a:rPr lang="en-US" sz="900" b="1" dirty="0" smtClean="0"/>
                        <a:t>HTH</a:t>
                      </a:r>
                      <a:endParaRPr lang="en-IN" sz="900" b="1" dirty="0"/>
                    </a:p>
                  </a:txBody>
                  <a:tcPr/>
                </a:tc>
                <a:extLst>
                  <a:ext uri="{0D108BD9-81ED-4DB2-BD59-A6C34878D82A}">
                    <a16:rowId xmlns:a16="http://schemas.microsoft.com/office/drawing/2014/main" xmlns="" val="62391178"/>
                  </a:ext>
                </a:extLst>
              </a:tr>
              <a:tr h="197582">
                <a:tc>
                  <a:txBody>
                    <a:bodyPr/>
                    <a:lstStyle/>
                    <a:p>
                      <a:pPr algn="ctr"/>
                      <a:r>
                        <a:rPr lang="en-US" sz="900" b="1" dirty="0" smtClean="0"/>
                        <a:t>THH</a:t>
                      </a:r>
                      <a:endParaRPr lang="en-IN" sz="900" b="1" dirty="0"/>
                    </a:p>
                  </a:txBody>
                  <a:tcPr/>
                </a:tc>
                <a:extLst>
                  <a:ext uri="{0D108BD9-81ED-4DB2-BD59-A6C34878D82A}">
                    <a16:rowId xmlns:a16="http://schemas.microsoft.com/office/drawing/2014/main" xmlns="" val="1242060004"/>
                  </a:ext>
                </a:extLst>
              </a:tr>
              <a:tr h="197582">
                <a:tc>
                  <a:txBody>
                    <a:bodyPr/>
                    <a:lstStyle/>
                    <a:p>
                      <a:pPr algn="ctr"/>
                      <a:r>
                        <a:rPr lang="en-US" sz="900" b="1" dirty="0" smtClean="0"/>
                        <a:t>HTT</a:t>
                      </a:r>
                      <a:endParaRPr lang="en-IN" sz="900" b="1" dirty="0"/>
                    </a:p>
                  </a:txBody>
                  <a:tcPr/>
                </a:tc>
                <a:extLst>
                  <a:ext uri="{0D108BD9-81ED-4DB2-BD59-A6C34878D82A}">
                    <a16:rowId xmlns:a16="http://schemas.microsoft.com/office/drawing/2014/main" xmlns="" val="751994151"/>
                  </a:ext>
                </a:extLst>
              </a:tr>
              <a:tr h="197582">
                <a:tc>
                  <a:txBody>
                    <a:bodyPr/>
                    <a:lstStyle/>
                    <a:p>
                      <a:pPr algn="ctr"/>
                      <a:r>
                        <a:rPr lang="en-US" sz="900" b="1" dirty="0" smtClean="0"/>
                        <a:t>THT</a:t>
                      </a:r>
                      <a:endParaRPr lang="en-IN" sz="900" b="1" dirty="0"/>
                    </a:p>
                  </a:txBody>
                  <a:tcPr/>
                </a:tc>
                <a:extLst>
                  <a:ext uri="{0D108BD9-81ED-4DB2-BD59-A6C34878D82A}">
                    <a16:rowId xmlns:a16="http://schemas.microsoft.com/office/drawing/2014/main" xmlns="" val="142076400"/>
                  </a:ext>
                </a:extLst>
              </a:tr>
              <a:tr h="197582">
                <a:tc>
                  <a:txBody>
                    <a:bodyPr/>
                    <a:lstStyle/>
                    <a:p>
                      <a:pPr algn="ctr"/>
                      <a:r>
                        <a:rPr lang="en-US" sz="900" b="1" dirty="0" smtClean="0"/>
                        <a:t>TTH</a:t>
                      </a:r>
                      <a:endParaRPr lang="en-IN" sz="900" b="1" dirty="0"/>
                    </a:p>
                  </a:txBody>
                  <a:tcPr/>
                </a:tc>
                <a:extLst>
                  <a:ext uri="{0D108BD9-81ED-4DB2-BD59-A6C34878D82A}">
                    <a16:rowId xmlns:a16="http://schemas.microsoft.com/office/drawing/2014/main" xmlns="" val="3705631643"/>
                  </a:ext>
                </a:extLst>
              </a:tr>
              <a:tr h="197582">
                <a:tc>
                  <a:txBody>
                    <a:bodyPr/>
                    <a:lstStyle/>
                    <a:p>
                      <a:pPr algn="ctr"/>
                      <a:r>
                        <a:rPr lang="en-US" sz="900" b="1" dirty="0" smtClean="0"/>
                        <a:t>TTT</a:t>
                      </a:r>
                      <a:endParaRPr lang="en-IN" sz="900" b="1" dirty="0"/>
                    </a:p>
                  </a:txBody>
                  <a:tcPr/>
                </a:tc>
                <a:extLst>
                  <a:ext uri="{0D108BD9-81ED-4DB2-BD59-A6C34878D82A}">
                    <a16:rowId xmlns:a16="http://schemas.microsoft.com/office/drawing/2014/main" xmlns="" val="1187071030"/>
                  </a:ext>
                </a:extLst>
              </a:tr>
            </a:tbl>
          </a:graphicData>
        </a:graphic>
      </p:graphicFrame>
      <p:cxnSp>
        <p:nvCxnSpPr>
          <p:cNvPr id="18" name="Straight Connector 17"/>
          <p:cNvCxnSpPr/>
          <p:nvPr/>
        </p:nvCxnSpPr>
        <p:spPr>
          <a:xfrm>
            <a:off x="4407146" y="5503958"/>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407146" y="5694219"/>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07146" y="5915891"/>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07146" y="6245177"/>
            <a:ext cx="19078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407146" y="6376375"/>
            <a:ext cx="25215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14992" y="4953000"/>
            <a:ext cx="0" cy="550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12311" y="5694219"/>
            <a:ext cx="0" cy="550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312311" y="5278582"/>
            <a:ext cx="6163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338039" y="5915891"/>
            <a:ext cx="6163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114005" y="5118992"/>
            <a:ext cx="590550" cy="40178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30" name="Oval 29"/>
          <p:cNvSpPr/>
          <p:nvPr/>
        </p:nvSpPr>
        <p:spPr>
          <a:xfrm>
            <a:off x="7114005" y="5677430"/>
            <a:ext cx="590550" cy="40178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IN" b="1" dirty="0">
              <a:solidFill>
                <a:schemeClr val="tx1"/>
              </a:solidFill>
            </a:endParaRPr>
          </a:p>
        </p:txBody>
      </p:sp>
      <p:sp>
        <p:nvSpPr>
          <p:cNvPr id="31" name="Oval 30"/>
          <p:cNvSpPr/>
          <p:nvPr/>
        </p:nvSpPr>
        <p:spPr>
          <a:xfrm>
            <a:off x="7113119" y="6175484"/>
            <a:ext cx="590550" cy="40178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a:t>
            </a:r>
            <a:endParaRPr lang="en-IN" b="1" dirty="0">
              <a:solidFill>
                <a:schemeClr val="tx1"/>
              </a:solidFill>
            </a:endParaRPr>
          </a:p>
        </p:txBody>
      </p:sp>
    </p:spTree>
    <p:extLst>
      <p:ext uri="{BB962C8B-B14F-4D97-AF65-F5344CB8AC3E}">
        <p14:creationId xmlns:p14="http://schemas.microsoft.com/office/powerpoint/2010/main" val="256690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558438"/>
          </a:xfrm>
        </p:spPr>
        <p:txBody>
          <a:bodyPr/>
          <a:lstStyle/>
          <a:p>
            <a:r>
              <a:rPr lang="en-US" altLang="en-US" sz="2000" b="1" dirty="0"/>
              <a:t>Probability distributions – Coin Toss Example</a:t>
            </a:r>
            <a:endParaRPr lang="en-US" sz="2000" dirty="0"/>
          </a:p>
        </p:txBody>
      </p:sp>
      <p:sp>
        <p:nvSpPr>
          <p:cNvPr id="3" name="Content Placeholder 2"/>
          <p:cNvSpPr>
            <a:spLocks noGrp="1"/>
          </p:cNvSpPr>
          <p:nvPr>
            <p:ph idx="1"/>
          </p:nvPr>
        </p:nvSpPr>
        <p:spPr>
          <a:xfrm>
            <a:off x="787256" y="1802539"/>
            <a:ext cx="7886700" cy="423973"/>
          </a:xfrm>
        </p:spPr>
        <p:txBody>
          <a:bodyPr>
            <a:normAutofit/>
          </a:bodyPr>
          <a:lstStyle/>
          <a:p>
            <a:r>
              <a:rPr lang="en-US" sz="1800" dirty="0"/>
              <a:t>X = Number of </a:t>
            </a:r>
            <a:r>
              <a:rPr lang="en-US" sz="1800" b="1" dirty="0"/>
              <a:t>heads  </a:t>
            </a:r>
            <a:r>
              <a:rPr lang="en-US" sz="1800" dirty="0"/>
              <a:t> after 3 flips of a fair coin</a:t>
            </a:r>
            <a:endParaRPr lang="en-US" sz="1800" b="1" dirty="0"/>
          </a:p>
        </p:txBody>
      </p:sp>
      <p:graphicFrame>
        <p:nvGraphicFramePr>
          <p:cNvPr id="7" name="Chart 6">
            <a:extLst>
              <a:ext uri="{FF2B5EF4-FFF2-40B4-BE49-F238E27FC236}">
                <a16:creationId xmlns:a16="http://schemas.microsoft.com/office/drawing/2014/main" xmlns="" id="{FA90A721-AC3D-410F-B761-D4C01020DB5F}"/>
              </a:ext>
            </a:extLst>
          </p:cNvPr>
          <p:cNvGraphicFramePr>
            <a:graphicFrameLocks/>
          </p:cNvGraphicFramePr>
          <p:nvPr>
            <p:extLst>
              <p:ext uri="{D42A27DB-BD31-4B8C-83A1-F6EECF244321}">
                <p14:modId xmlns:p14="http://schemas.microsoft.com/office/powerpoint/2010/main" val="1414190686"/>
              </p:ext>
            </p:extLst>
          </p:nvPr>
        </p:nvGraphicFramePr>
        <p:xfrm>
          <a:off x="4730606" y="3896376"/>
          <a:ext cx="3900803" cy="26150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92894787"/>
              </p:ext>
            </p:extLst>
          </p:nvPr>
        </p:nvGraphicFramePr>
        <p:xfrm>
          <a:off x="1368165" y="2226512"/>
          <a:ext cx="5572963" cy="1645920"/>
        </p:xfrm>
        <a:graphic>
          <a:graphicData uri="http://schemas.openxmlformats.org/drawingml/2006/table">
            <a:tbl>
              <a:tblPr firstRow="1" bandRow="1">
                <a:tableStyleId>{5940675A-B579-460E-94D1-54222C63F5DA}</a:tableStyleId>
              </a:tblPr>
              <a:tblGrid>
                <a:gridCol w="987108">
                  <a:extLst>
                    <a:ext uri="{9D8B030D-6E8A-4147-A177-3AD203B41FA5}">
                      <a16:colId xmlns:a16="http://schemas.microsoft.com/office/drawing/2014/main" xmlns="" val="3888563287"/>
                    </a:ext>
                  </a:extLst>
                </a:gridCol>
                <a:gridCol w="1399309">
                  <a:extLst>
                    <a:ext uri="{9D8B030D-6E8A-4147-A177-3AD203B41FA5}">
                      <a16:colId xmlns:a16="http://schemas.microsoft.com/office/drawing/2014/main" xmlns="" val="1377514422"/>
                    </a:ext>
                  </a:extLst>
                </a:gridCol>
                <a:gridCol w="924695">
                  <a:extLst>
                    <a:ext uri="{9D8B030D-6E8A-4147-A177-3AD203B41FA5}">
                      <a16:colId xmlns:a16="http://schemas.microsoft.com/office/drawing/2014/main" xmlns="" val="2835373777"/>
                    </a:ext>
                  </a:extLst>
                </a:gridCol>
                <a:gridCol w="959139">
                  <a:extLst>
                    <a:ext uri="{9D8B030D-6E8A-4147-A177-3AD203B41FA5}">
                      <a16:colId xmlns:a16="http://schemas.microsoft.com/office/drawing/2014/main" xmlns="" val="2915117083"/>
                    </a:ext>
                  </a:extLst>
                </a:gridCol>
                <a:gridCol w="1302712">
                  <a:extLst>
                    <a:ext uri="{9D8B030D-6E8A-4147-A177-3AD203B41FA5}">
                      <a16:colId xmlns:a16="http://schemas.microsoft.com/office/drawing/2014/main" xmlns="" val="3228189525"/>
                    </a:ext>
                  </a:extLst>
                </a:gridCol>
              </a:tblGrid>
              <a:tr h="369079">
                <a:tc>
                  <a:txBody>
                    <a:bodyPr/>
                    <a:lstStyle/>
                    <a:p>
                      <a:r>
                        <a:rPr lang="en-US" sz="1100" b="1" dirty="0" smtClean="0"/>
                        <a:t>X=Random Variable</a:t>
                      </a:r>
                      <a:endParaRPr lang="en-IN" sz="1100" b="1" dirty="0"/>
                    </a:p>
                  </a:txBody>
                  <a:tcPr>
                    <a:solidFill>
                      <a:schemeClr val="tx2"/>
                    </a:solidFill>
                  </a:tcPr>
                </a:tc>
                <a:tc>
                  <a:txBody>
                    <a:bodyPr/>
                    <a:lstStyle/>
                    <a:p>
                      <a:r>
                        <a:rPr lang="en-US" sz="1100" b="1" dirty="0" smtClean="0"/>
                        <a:t>Favorable Cases</a:t>
                      </a:r>
                      <a:endParaRPr lang="en-IN" sz="1100" b="1" dirty="0"/>
                    </a:p>
                  </a:txBody>
                  <a:tcPr>
                    <a:solidFill>
                      <a:schemeClr val="tx2"/>
                    </a:solidFill>
                  </a:tcPr>
                </a:tc>
                <a:tc>
                  <a:txBody>
                    <a:bodyPr/>
                    <a:lstStyle/>
                    <a:p>
                      <a:r>
                        <a:rPr lang="en-US" sz="1100" b="1" dirty="0" smtClean="0"/>
                        <a:t>Frequency</a:t>
                      </a:r>
                      <a:r>
                        <a:rPr lang="en-US" sz="1100" b="1" baseline="0" dirty="0" smtClean="0"/>
                        <a:t> </a:t>
                      </a:r>
                      <a:endParaRPr lang="en-IN" sz="1100" b="1" dirty="0"/>
                    </a:p>
                  </a:txBody>
                  <a:tcP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t>Probability</a:t>
                      </a:r>
                      <a:endParaRPr lang="en-IN" sz="1100" b="1" dirty="0" smtClean="0"/>
                    </a:p>
                  </a:txBody>
                  <a:tcPr>
                    <a:solidFill>
                      <a:schemeClr val="tx2"/>
                    </a:solidFill>
                  </a:tcPr>
                </a:tc>
                <a:tc>
                  <a:txBody>
                    <a:bodyPr/>
                    <a:lstStyle/>
                    <a:p>
                      <a:r>
                        <a:rPr lang="en-US" sz="1100" b="1" dirty="0" smtClean="0"/>
                        <a:t>f(x) = probability</a:t>
                      </a:r>
                      <a:endParaRPr lang="en-IN" sz="1100" b="1" dirty="0"/>
                    </a:p>
                  </a:txBody>
                  <a:tcPr>
                    <a:solidFill>
                      <a:schemeClr val="tx2"/>
                    </a:solidFill>
                  </a:tcPr>
                </a:tc>
                <a:extLst>
                  <a:ext uri="{0D108BD9-81ED-4DB2-BD59-A6C34878D82A}">
                    <a16:rowId xmlns:a16="http://schemas.microsoft.com/office/drawing/2014/main" xmlns="" val="1624804980"/>
                  </a:ext>
                </a:extLst>
              </a:tr>
              <a:tr h="222801">
                <a:tc>
                  <a:txBody>
                    <a:bodyPr/>
                    <a:lstStyle/>
                    <a:p>
                      <a:r>
                        <a:rPr lang="en-US" sz="1000" b="1" dirty="0" smtClean="0"/>
                        <a:t>0</a:t>
                      </a:r>
                      <a:endParaRPr lang="en-IN" sz="1000" b="1" dirty="0"/>
                    </a:p>
                  </a:txBody>
                  <a:tcPr/>
                </a:tc>
                <a:tc>
                  <a:txBody>
                    <a:bodyPr/>
                    <a:lstStyle/>
                    <a:p>
                      <a:r>
                        <a:rPr lang="en-US" sz="1000" b="1" dirty="0" smtClean="0"/>
                        <a:t>TTT</a:t>
                      </a:r>
                      <a:endParaRPr lang="en-IN" sz="1000" b="1" dirty="0"/>
                    </a:p>
                  </a:txBody>
                  <a:tcPr/>
                </a:tc>
                <a:tc>
                  <a:txBody>
                    <a:bodyPr/>
                    <a:lstStyle/>
                    <a:p>
                      <a:r>
                        <a:rPr lang="en-US" sz="1000" b="1" dirty="0" smtClean="0"/>
                        <a:t>1</a:t>
                      </a:r>
                      <a:endParaRPr lang="en-IN" sz="1000" b="1" dirty="0"/>
                    </a:p>
                  </a:txBody>
                  <a:tcPr/>
                </a:tc>
                <a:tc>
                  <a:txBody>
                    <a:bodyPr/>
                    <a:lstStyle/>
                    <a:p>
                      <a:r>
                        <a:rPr lang="en-US" sz="1000" b="1" dirty="0" smtClean="0"/>
                        <a:t>1/8</a:t>
                      </a:r>
                      <a:endParaRPr lang="en-IN" sz="1000" b="1" dirty="0"/>
                    </a:p>
                  </a:txBody>
                  <a:tcPr/>
                </a:tc>
                <a:tc>
                  <a:txBody>
                    <a:bodyPr/>
                    <a:lstStyle/>
                    <a:p>
                      <a:r>
                        <a:rPr lang="en-US" sz="1000" b="1" dirty="0" smtClean="0"/>
                        <a:t>.125</a:t>
                      </a:r>
                      <a:endParaRPr lang="en-IN" sz="1000" b="1" dirty="0"/>
                    </a:p>
                  </a:txBody>
                  <a:tcPr/>
                </a:tc>
                <a:extLst>
                  <a:ext uri="{0D108BD9-81ED-4DB2-BD59-A6C34878D82A}">
                    <a16:rowId xmlns:a16="http://schemas.microsoft.com/office/drawing/2014/main" xmlns="" val="3029524504"/>
                  </a:ext>
                </a:extLst>
              </a:tr>
              <a:tr h="222801">
                <a:tc>
                  <a:txBody>
                    <a:bodyPr/>
                    <a:lstStyle/>
                    <a:p>
                      <a:r>
                        <a:rPr lang="en-US" sz="1000" b="1" dirty="0" smtClean="0"/>
                        <a:t>1</a:t>
                      </a:r>
                      <a:endParaRPr lang="en-IN" sz="1000" b="1" dirty="0"/>
                    </a:p>
                  </a:txBody>
                  <a:tcPr/>
                </a:tc>
                <a:tc>
                  <a:txBody>
                    <a:bodyPr/>
                    <a:lstStyle/>
                    <a:p>
                      <a:r>
                        <a:rPr lang="en-US" sz="1000" b="1" dirty="0" smtClean="0"/>
                        <a:t>TTH,THT,HTT</a:t>
                      </a:r>
                      <a:endParaRPr lang="en-IN" sz="1000" b="1" dirty="0"/>
                    </a:p>
                  </a:txBody>
                  <a:tcPr/>
                </a:tc>
                <a:tc>
                  <a:txBody>
                    <a:bodyPr/>
                    <a:lstStyle/>
                    <a:p>
                      <a:r>
                        <a:rPr lang="en-US" sz="1000" b="1" dirty="0" smtClean="0"/>
                        <a:t>3</a:t>
                      </a:r>
                      <a:endParaRPr lang="en-IN" sz="1000" b="1" dirty="0"/>
                    </a:p>
                  </a:txBody>
                  <a:tcPr/>
                </a:tc>
                <a:tc>
                  <a:txBody>
                    <a:bodyPr/>
                    <a:lstStyle/>
                    <a:p>
                      <a:r>
                        <a:rPr lang="en-US" sz="1000" b="1" dirty="0" smtClean="0"/>
                        <a:t>3/8</a:t>
                      </a:r>
                      <a:endParaRPr lang="en-IN" sz="1000" b="1" dirty="0"/>
                    </a:p>
                  </a:txBody>
                  <a:tcPr/>
                </a:tc>
                <a:tc>
                  <a:txBody>
                    <a:bodyPr/>
                    <a:lstStyle/>
                    <a:p>
                      <a:r>
                        <a:rPr lang="en-US" sz="1000" b="1" dirty="0" smtClean="0"/>
                        <a:t>.375</a:t>
                      </a:r>
                      <a:endParaRPr lang="en-IN" sz="1000" b="1" dirty="0"/>
                    </a:p>
                  </a:txBody>
                  <a:tcPr/>
                </a:tc>
                <a:extLst>
                  <a:ext uri="{0D108BD9-81ED-4DB2-BD59-A6C34878D82A}">
                    <a16:rowId xmlns:a16="http://schemas.microsoft.com/office/drawing/2014/main" xmlns="" val="945420755"/>
                  </a:ext>
                </a:extLst>
              </a:tr>
              <a:tr h="222801">
                <a:tc>
                  <a:txBody>
                    <a:bodyPr/>
                    <a:lstStyle/>
                    <a:p>
                      <a:r>
                        <a:rPr lang="en-US" sz="1000" b="1" dirty="0" smtClean="0"/>
                        <a:t>2</a:t>
                      </a:r>
                      <a:endParaRPr lang="en-IN" sz="1000" b="1" dirty="0"/>
                    </a:p>
                  </a:txBody>
                  <a:tcPr/>
                </a:tc>
                <a:tc>
                  <a:txBody>
                    <a:bodyPr/>
                    <a:lstStyle/>
                    <a:p>
                      <a:r>
                        <a:rPr lang="en-US" sz="1000" b="1" dirty="0" smtClean="0"/>
                        <a:t>HHT,HTH,THH</a:t>
                      </a:r>
                      <a:endParaRPr lang="en-IN" sz="1000" b="1" dirty="0"/>
                    </a:p>
                  </a:txBody>
                  <a:tcPr/>
                </a:tc>
                <a:tc>
                  <a:txBody>
                    <a:bodyPr/>
                    <a:lstStyle/>
                    <a:p>
                      <a:r>
                        <a:rPr lang="en-US" sz="1000" b="1" dirty="0" smtClean="0"/>
                        <a:t>3</a:t>
                      </a:r>
                      <a:endParaRPr lang="en-IN" sz="1000" b="1" dirty="0"/>
                    </a:p>
                  </a:txBody>
                  <a:tcPr/>
                </a:tc>
                <a:tc>
                  <a:txBody>
                    <a:bodyPr/>
                    <a:lstStyle/>
                    <a:p>
                      <a:r>
                        <a:rPr lang="en-US" sz="1000" b="1" dirty="0" smtClean="0"/>
                        <a:t>3/8</a:t>
                      </a:r>
                      <a:endParaRPr lang="en-IN" sz="1000" b="1" dirty="0"/>
                    </a:p>
                  </a:txBody>
                  <a:tcPr/>
                </a:tc>
                <a:tc>
                  <a:txBody>
                    <a:bodyPr/>
                    <a:lstStyle/>
                    <a:p>
                      <a:r>
                        <a:rPr lang="en-US" sz="1000" b="1" dirty="0" smtClean="0"/>
                        <a:t>.375</a:t>
                      </a:r>
                      <a:endParaRPr lang="en-IN" sz="1000" b="1" dirty="0"/>
                    </a:p>
                  </a:txBody>
                  <a:tcPr/>
                </a:tc>
                <a:extLst>
                  <a:ext uri="{0D108BD9-81ED-4DB2-BD59-A6C34878D82A}">
                    <a16:rowId xmlns:a16="http://schemas.microsoft.com/office/drawing/2014/main" xmlns="" val="3693704160"/>
                  </a:ext>
                </a:extLst>
              </a:tr>
              <a:tr h="222801">
                <a:tc>
                  <a:txBody>
                    <a:bodyPr/>
                    <a:lstStyle/>
                    <a:p>
                      <a:r>
                        <a:rPr lang="en-US" sz="1000" b="1" dirty="0" smtClean="0"/>
                        <a:t>3</a:t>
                      </a:r>
                      <a:endParaRPr lang="en-IN" sz="1000" b="1" dirty="0"/>
                    </a:p>
                  </a:txBody>
                  <a:tcPr>
                    <a:lnB w="28575" cap="flat" cmpd="sng" algn="ctr">
                      <a:solidFill>
                        <a:schemeClr val="tx1"/>
                      </a:solidFill>
                      <a:prstDash val="solid"/>
                      <a:round/>
                      <a:headEnd type="none" w="med" len="med"/>
                      <a:tailEnd type="none" w="med" len="med"/>
                    </a:lnB>
                  </a:tcPr>
                </a:tc>
                <a:tc>
                  <a:txBody>
                    <a:bodyPr/>
                    <a:lstStyle/>
                    <a:p>
                      <a:r>
                        <a:rPr lang="en-US" sz="1000" b="1" dirty="0" smtClean="0"/>
                        <a:t>HHH</a:t>
                      </a:r>
                      <a:endParaRPr lang="en-IN" sz="1000" b="1" dirty="0"/>
                    </a:p>
                  </a:txBody>
                  <a:tcPr>
                    <a:lnB w="28575" cap="flat" cmpd="sng" algn="ctr">
                      <a:solidFill>
                        <a:schemeClr val="tx1"/>
                      </a:solidFill>
                      <a:prstDash val="solid"/>
                      <a:round/>
                      <a:headEnd type="none" w="med" len="med"/>
                      <a:tailEnd type="none" w="med" len="med"/>
                    </a:lnB>
                  </a:tcPr>
                </a:tc>
                <a:tc>
                  <a:txBody>
                    <a:bodyPr/>
                    <a:lstStyle/>
                    <a:p>
                      <a:r>
                        <a:rPr lang="en-US" sz="1000" b="1" dirty="0" smtClean="0"/>
                        <a:t>1</a:t>
                      </a:r>
                      <a:endParaRPr lang="en-IN" sz="1000" b="1" dirty="0"/>
                    </a:p>
                  </a:txBody>
                  <a:tcPr>
                    <a:lnB w="28575" cap="flat" cmpd="sng" algn="ctr">
                      <a:solidFill>
                        <a:schemeClr val="tx1"/>
                      </a:solidFill>
                      <a:prstDash val="solid"/>
                      <a:round/>
                      <a:headEnd type="none" w="med" len="med"/>
                      <a:tailEnd type="none" w="med" len="med"/>
                    </a:lnB>
                  </a:tcPr>
                </a:tc>
                <a:tc>
                  <a:txBody>
                    <a:bodyPr/>
                    <a:lstStyle/>
                    <a:p>
                      <a:r>
                        <a:rPr lang="en-US" sz="1000" b="1" dirty="0" smtClean="0"/>
                        <a:t>1/8</a:t>
                      </a:r>
                      <a:endParaRPr lang="en-IN" sz="1000" b="1" dirty="0"/>
                    </a:p>
                  </a:txBody>
                  <a:tcPr>
                    <a:lnB w="28575" cap="flat" cmpd="sng" algn="ctr">
                      <a:solidFill>
                        <a:schemeClr val="tx1"/>
                      </a:solidFill>
                      <a:prstDash val="solid"/>
                      <a:round/>
                      <a:headEnd type="none" w="med" len="med"/>
                      <a:tailEnd type="none" w="med" len="med"/>
                    </a:lnB>
                  </a:tcPr>
                </a:tc>
                <a:tc>
                  <a:txBody>
                    <a:bodyPr/>
                    <a:lstStyle/>
                    <a:p>
                      <a:r>
                        <a:rPr lang="en-US" sz="1000" b="1" dirty="0" smtClean="0"/>
                        <a:t>.125</a:t>
                      </a:r>
                      <a:endParaRPr lang="en-IN" sz="1000" b="1" dirty="0"/>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02446092"/>
                  </a:ext>
                </a:extLst>
              </a:tr>
              <a:tr h="222801">
                <a:tc>
                  <a:txBody>
                    <a:bodyPr/>
                    <a:lstStyle/>
                    <a:p>
                      <a:endParaRPr lang="en-IN" sz="1000" b="1" dirty="0"/>
                    </a:p>
                  </a:txBody>
                  <a:tcPr>
                    <a:lnT w="28575" cap="flat" cmpd="sng" algn="ctr">
                      <a:solidFill>
                        <a:schemeClr val="tx1"/>
                      </a:solidFill>
                      <a:prstDash val="solid"/>
                      <a:round/>
                      <a:headEnd type="none" w="med" len="med"/>
                      <a:tailEnd type="none" w="med" len="med"/>
                    </a:lnT>
                  </a:tcPr>
                </a:tc>
                <a:tc>
                  <a:txBody>
                    <a:bodyPr/>
                    <a:lstStyle/>
                    <a:p>
                      <a:endParaRPr lang="en-IN" sz="1000" b="1"/>
                    </a:p>
                  </a:txBody>
                  <a:tcPr>
                    <a:lnT w="28575" cap="flat" cmpd="sng" algn="ctr">
                      <a:solidFill>
                        <a:schemeClr val="tx1"/>
                      </a:solidFill>
                      <a:prstDash val="solid"/>
                      <a:round/>
                      <a:headEnd type="none" w="med" len="med"/>
                      <a:tailEnd type="none" w="med" len="med"/>
                    </a:lnT>
                  </a:tcPr>
                </a:tc>
                <a:tc>
                  <a:txBody>
                    <a:bodyPr/>
                    <a:lstStyle/>
                    <a:p>
                      <a:endParaRPr lang="en-IN" sz="1000" b="1" dirty="0"/>
                    </a:p>
                  </a:txBody>
                  <a:tcPr>
                    <a:lnT w="28575" cap="flat" cmpd="sng" algn="ctr">
                      <a:solidFill>
                        <a:schemeClr val="tx1"/>
                      </a:solidFill>
                      <a:prstDash val="solid"/>
                      <a:round/>
                      <a:headEnd type="none" w="med" len="med"/>
                      <a:tailEnd type="none" w="med" len="med"/>
                    </a:lnT>
                  </a:tcPr>
                </a:tc>
                <a:tc>
                  <a:txBody>
                    <a:bodyPr/>
                    <a:lstStyle/>
                    <a:p>
                      <a:endParaRPr lang="en-IN" sz="1000"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sz="1000" b="1" dirty="0" smtClean="0"/>
                        <a:t>1</a:t>
                      </a:r>
                      <a:endParaRPr lang="en-IN" sz="1000" b="1"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212313633"/>
                  </a:ext>
                </a:extLst>
              </a:tr>
            </a:tbl>
          </a:graphicData>
        </a:graphic>
      </p:graphicFrame>
    </p:spTree>
    <p:extLst>
      <p:ext uri="{BB962C8B-B14F-4D97-AF65-F5344CB8AC3E}">
        <p14:creationId xmlns:p14="http://schemas.microsoft.com/office/powerpoint/2010/main" val="3043657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69" y="929982"/>
            <a:ext cx="7886700" cy="994172"/>
          </a:xfrm>
        </p:spPr>
        <p:txBody>
          <a:bodyPr/>
          <a:lstStyle/>
          <a:p>
            <a:r>
              <a:rPr lang="en-US" sz="2800" b="1" dirty="0"/>
              <a:t>Types of Probability Distributions</a:t>
            </a:r>
          </a:p>
        </p:txBody>
      </p:sp>
      <p:sp>
        <p:nvSpPr>
          <p:cNvPr id="3" name="Content Placeholder 2"/>
          <p:cNvSpPr>
            <a:spLocks noGrp="1"/>
          </p:cNvSpPr>
          <p:nvPr>
            <p:ph idx="1"/>
          </p:nvPr>
        </p:nvSpPr>
        <p:spPr>
          <a:xfrm>
            <a:off x="628650" y="2226469"/>
            <a:ext cx="7886700" cy="3637787"/>
          </a:xfrm>
        </p:spPr>
        <p:txBody>
          <a:bodyPr/>
          <a:lstStyle/>
          <a:p>
            <a:r>
              <a:rPr lang="en-US" dirty="0"/>
              <a:t> Discrete Probability Distribution</a:t>
            </a:r>
          </a:p>
          <a:p>
            <a:pPr>
              <a:lnSpc>
                <a:spcPct val="150000"/>
              </a:lnSpc>
            </a:pPr>
            <a:r>
              <a:rPr lang="en-US" dirty="0"/>
              <a:t> Continuous Probability Distributions</a:t>
            </a:r>
          </a:p>
        </p:txBody>
      </p:sp>
      <p:pic>
        <p:nvPicPr>
          <p:cNvPr id="5" name="Picture 4"/>
          <p:cNvPicPr>
            <a:picLocks noChangeAspect="1"/>
          </p:cNvPicPr>
          <p:nvPr/>
        </p:nvPicPr>
        <p:blipFill>
          <a:blip r:embed="rId2"/>
          <a:stretch>
            <a:fillRect/>
          </a:stretch>
        </p:blipFill>
        <p:spPr>
          <a:xfrm>
            <a:off x="1471612" y="3179948"/>
            <a:ext cx="6200775" cy="2828925"/>
          </a:xfrm>
          <a:prstGeom prst="rect">
            <a:avLst/>
          </a:prstGeom>
        </p:spPr>
      </p:pic>
    </p:spTree>
    <p:extLst>
      <p:ext uri="{BB962C8B-B14F-4D97-AF65-F5344CB8AC3E}">
        <p14:creationId xmlns:p14="http://schemas.microsoft.com/office/powerpoint/2010/main" val="1268919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042" y="1693808"/>
            <a:ext cx="7886700" cy="3263504"/>
          </a:xfrm>
        </p:spPr>
        <p:txBody>
          <a:bodyPr>
            <a:normAutofit/>
          </a:bodyPr>
          <a:lstStyle/>
          <a:p>
            <a:pPr marL="0" indent="0" algn="ctr">
              <a:buNone/>
            </a:pPr>
            <a:endParaRPr lang="en-US" sz="3000" dirty="0"/>
          </a:p>
          <a:p>
            <a:pPr marL="0" indent="0" algn="ctr">
              <a:buNone/>
            </a:pPr>
            <a:endParaRPr lang="en-US" sz="3000" dirty="0"/>
          </a:p>
          <a:p>
            <a:pPr marL="0" indent="0" algn="ctr">
              <a:buNone/>
            </a:pPr>
            <a:r>
              <a:rPr lang="en-US" sz="3000" b="1" dirty="0"/>
              <a:t>Discrete Probability Distribution</a:t>
            </a:r>
            <a:endParaRPr lang="en-US" sz="3000" dirty="0"/>
          </a:p>
        </p:txBody>
      </p:sp>
    </p:spTree>
    <p:extLst>
      <p:ext uri="{BB962C8B-B14F-4D97-AF65-F5344CB8AC3E}">
        <p14:creationId xmlns:p14="http://schemas.microsoft.com/office/powerpoint/2010/main" val="1183092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73816"/>
            <a:ext cx="7886700" cy="1795910"/>
          </a:xfrm>
        </p:spPr>
        <p:txBody>
          <a:bodyPr>
            <a:normAutofit/>
          </a:bodyPr>
          <a:lstStyle/>
          <a:p>
            <a:pPr>
              <a:lnSpc>
                <a:spcPct val="150000"/>
              </a:lnSpc>
            </a:pPr>
            <a:r>
              <a:rPr lang="en-US" sz="1800" dirty="0" smtClean="0"/>
              <a:t>The </a:t>
            </a:r>
            <a:r>
              <a:rPr lang="en-US" sz="1800" dirty="0"/>
              <a:t>probability distribution for a random </a:t>
            </a:r>
            <a:r>
              <a:rPr lang="en-US" sz="1800" dirty="0" smtClean="0"/>
              <a:t>variable which takes discreet value is known as Discreet Probability Distribution.. </a:t>
            </a:r>
            <a:endParaRPr lang="en-US" sz="1800" dirty="0"/>
          </a:p>
          <a:p>
            <a:pPr>
              <a:lnSpc>
                <a:spcPct val="150000"/>
              </a:lnSpc>
            </a:pPr>
            <a:r>
              <a:rPr lang="en-US" sz="1800" dirty="0"/>
              <a:t>It is a mutually exclusive list of all the possible numerical outcomes along with the probability of occurrence of each outcome.</a:t>
            </a:r>
          </a:p>
          <a:p>
            <a:pPr>
              <a:lnSpc>
                <a:spcPct val="150000"/>
              </a:lnSpc>
            </a:pPr>
            <a:endParaRPr lang="en-US" sz="1800" dirty="0"/>
          </a:p>
        </p:txBody>
      </p:sp>
      <p:sp>
        <p:nvSpPr>
          <p:cNvPr id="8" name="Rectangle 7"/>
          <p:cNvSpPr/>
          <p:nvPr/>
        </p:nvSpPr>
        <p:spPr>
          <a:xfrm>
            <a:off x="2286000" y="3994027"/>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p:sp>
        <p:nvSpPr>
          <p:cNvPr id="4" name="Rectangle 3"/>
          <p:cNvSpPr/>
          <p:nvPr/>
        </p:nvSpPr>
        <p:spPr>
          <a:xfrm>
            <a:off x="628650" y="887851"/>
            <a:ext cx="4884671" cy="461665"/>
          </a:xfrm>
          <a:prstGeom prst="rect">
            <a:avLst/>
          </a:prstGeom>
        </p:spPr>
        <p:txBody>
          <a:bodyPr wrap="none">
            <a:spAutoFit/>
          </a:bodyPr>
          <a:lstStyle/>
          <a:p>
            <a:r>
              <a:rPr lang="en-US" sz="2400" b="1" dirty="0"/>
              <a:t>Discrete Probability Distribution</a:t>
            </a:r>
          </a:p>
        </p:txBody>
      </p:sp>
    </p:spTree>
    <p:extLst>
      <p:ext uri="{BB962C8B-B14F-4D97-AF65-F5344CB8AC3E}">
        <p14:creationId xmlns:p14="http://schemas.microsoft.com/office/powerpoint/2010/main" val="324974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dirty="0"/>
              <a:t>The probability distribution for a discrete random variable is </a:t>
            </a:r>
            <a:r>
              <a:rPr lang="en-US" dirty="0" smtClean="0"/>
              <a:t>described as </a:t>
            </a:r>
            <a:r>
              <a:rPr lang="en-US" dirty="0"/>
              <a:t>probability mass function </a:t>
            </a:r>
          </a:p>
        </p:txBody>
      </p:sp>
      <p:sp>
        <p:nvSpPr>
          <p:cNvPr id="4" name="TextBox 3"/>
          <p:cNvSpPr txBox="1"/>
          <p:nvPr/>
        </p:nvSpPr>
        <p:spPr>
          <a:xfrm>
            <a:off x="-119922" y="299803"/>
            <a:ext cx="6680034" cy="954107"/>
          </a:xfrm>
          <a:prstGeom prst="rect">
            <a:avLst/>
          </a:prstGeom>
          <a:noFill/>
        </p:spPr>
        <p:txBody>
          <a:bodyPr wrap="none" rtlCol="0">
            <a:spAutoFit/>
          </a:bodyPr>
          <a:lstStyle/>
          <a:p>
            <a:r>
              <a:rPr lang="en-US" sz="2800" b="1" dirty="0"/>
              <a:t/>
            </a:r>
            <a:br>
              <a:rPr lang="en-US" sz="2800" b="1" dirty="0"/>
            </a:br>
            <a:r>
              <a:rPr lang="en-US" sz="2800" b="1" dirty="0"/>
              <a:t>	Probability Mass Function (PMF)</a:t>
            </a:r>
            <a:endParaRPr lang="en-US" sz="2800" dirty="0"/>
          </a:p>
        </p:txBody>
      </p:sp>
    </p:spTree>
    <p:extLst>
      <p:ext uri="{BB962C8B-B14F-4D97-AF65-F5344CB8AC3E}">
        <p14:creationId xmlns:p14="http://schemas.microsoft.com/office/powerpoint/2010/main" val="487401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17" y="857251"/>
            <a:ext cx="7886700" cy="994172"/>
          </a:xfrm>
        </p:spPr>
        <p:txBody>
          <a:bodyPr>
            <a:normAutofit/>
          </a:bodyPr>
          <a:lstStyle/>
          <a:p>
            <a:r>
              <a:rPr lang="en-US" sz="2000" b="1" dirty="0"/>
              <a:t>Rules for Discrete Probability Distribution or PMF – Example 1</a:t>
            </a:r>
          </a:p>
        </p:txBody>
      </p:sp>
      <p:sp>
        <p:nvSpPr>
          <p:cNvPr id="3" name="Content Placeholder 2"/>
          <p:cNvSpPr>
            <a:spLocks noGrp="1"/>
          </p:cNvSpPr>
          <p:nvPr>
            <p:ph idx="1"/>
          </p:nvPr>
        </p:nvSpPr>
        <p:spPr>
          <a:xfrm>
            <a:off x="373777" y="2024181"/>
            <a:ext cx="3442286" cy="3349605"/>
          </a:xfrm>
          <a:noFill/>
          <a:ln>
            <a:solidFill>
              <a:schemeClr val="accent1"/>
            </a:solidFill>
            <a:prstDash val="dashDot"/>
          </a:ln>
        </p:spPr>
        <p:txBody>
          <a:bodyPr wrap="square" rtlCol="0">
            <a:spAutoFit/>
          </a:bodyPr>
          <a:lstStyle/>
          <a:p>
            <a:pPr marL="0" indent="0">
              <a:lnSpc>
                <a:spcPct val="150000"/>
              </a:lnSpc>
              <a:buNone/>
            </a:pPr>
            <a:r>
              <a:rPr lang="en-US" sz="1800" dirty="0"/>
              <a:t>[x ,f(x)] is said to constitute  Probability Distribution if :</a:t>
            </a:r>
          </a:p>
          <a:p>
            <a:pPr marL="0">
              <a:lnSpc>
                <a:spcPct val="150000"/>
              </a:lnSpc>
            </a:pPr>
            <a:r>
              <a:rPr lang="en-US" sz="1800" dirty="0"/>
              <a:t>x is a random variable</a:t>
            </a:r>
          </a:p>
          <a:p>
            <a:pPr marL="0">
              <a:lnSpc>
                <a:spcPct val="150000"/>
              </a:lnSpc>
            </a:pPr>
            <a:r>
              <a:rPr lang="en-US" sz="1800" dirty="0"/>
              <a:t>f(x) &gt; = 0</a:t>
            </a:r>
          </a:p>
          <a:p>
            <a:pPr marL="0">
              <a:lnSpc>
                <a:spcPct val="150000"/>
              </a:lnSpc>
            </a:pPr>
            <a:r>
              <a:rPr lang="en-US" sz="1800" dirty="0">
                <a:sym typeface="Symbol"/>
              </a:rPr>
              <a:t>f(x) = 1</a:t>
            </a:r>
          </a:p>
          <a:p>
            <a:pPr marL="0" indent="0">
              <a:lnSpc>
                <a:spcPct val="150000"/>
              </a:lnSpc>
              <a:buNone/>
            </a:pPr>
            <a:r>
              <a:rPr lang="en-US" sz="1800" dirty="0">
                <a:sym typeface="Symbol"/>
              </a:rPr>
              <a:t>Data which satisfies this rules is a valid Probability distribution.</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1476845168"/>
              </p:ext>
            </p:extLst>
          </p:nvPr>
        </p:nvGraphicFramePr>
        <p:xfrm>
          <a:off x="3962401" y="4467699"/>
          <a:ext cx="3643744" cy="2042160"/>
        </p:xfrm>
        <a:graphic>
          <a:graphicData uri="http://schemas.openxmlformats.org/drawingml/2006/table">
            <a:tbl>
              <a:tblPr firstRow="1" bandRow="1">
                <a:tableStyleId>{5940675A-B579-460E-94D1-54222C63F5DA}</a:tableStyleId>
              </a:tblPr>
              <a:tblGrid>
                <a:gridCol w="1177635">
                  <a:extLst>
                    <a:ext uri="{9D8B030D-6E8A-4147-A177-3AD203B41FA5}">
                      <a16:colId xmlns:a16="http://schemas.microsoft.com/office/drawing/2014/main" xmlns="" val="3888563287"/>
                    </a:ext>
                  </a:extLst>
                </a:gridCol>
                <a:gridCol w="1177637">
                  <a:extLst>
                    <a:ext uri="{9D8B030D-6E8A-4147-A177-3AD203B41FA5}">
                      <a16:colId xmlns:a16="http://schemas.microsoft.com/office/drawing/2014/main" xmlns="" val="2915117083"/>
                    </a:ext>
                  </a:extLst>
                </a:gridCol>
                <a:gridCol w="1288472">
                  <a:extLst>
                    <a:ext uri="{9D8B030D-6E8A-4147-A177-3AD203B41FA5}">
                      <a16:colId xmlns:a16="http://schemas.microsoft.com/office/drawing/2014/main" xmlns="" val="3228189525"/>
                    </a:ext>
                  </a:extLst>
                </a:gridCol>
              </a:tblGrid>
              <a:tr h="369079">
                <a:tc>
                  <a:txBody>
                    <a:bodyPr/>
                    <a:lstStyle/>
                    <a:p>
                      <a:r>
                        <a:rPr lang="en-US" sz="1400" b="1" dirty="0" smtClean="0"/>
                        <a:t>X=Random Variable</a:t>
                      </a:r>
                      <a:endParaRPr lang="en-IN" sz="1400" b="1" dirty="0"/>
                    </a:p>
                  </a:txBody>
                  <a:tcP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t>Probability</a:t>
                      </a:r>
                      <a:endParaRPr lang="en-IN" sz="1400" b="1" dirty="0" smtClean="0"/>
                    </a:p>
                  </a:txBody>
                  <a:tcPr>
                    <a:solidFill>
                      <a:schemeClr val="tx2"/>
                    </a:solidFill>
                  </a:tcPr>
                </a:tc>
                <a:tc>
                  <a:txBody>
                    <a:bodyPr/>
                    <a:lstStyle/>
                    <a:p>
                      <a:r>
                        <a:rPr lang="en-US" sz="1400" b="1" dirty="0" smtClean="0"/>
                        <a:t>f(x) = probability</a:t>
                      </a:r>
                      <a:endParaRPr lang="en-IN" sz="1400" b="1" dirty="0"/>
                    </a:p>
                  </a:txBody>
                  <a:tcPr>
                    <a:solidFill>
                      <a:schemeClr val="tx2"/>
                    </a:solidFill>
                  </a:tcPr>
                </a:tc>
                <a:extLst>
                  <a:ext uri="{0D108BD9-81ED-4DB2-BD59-A6C34878D82A}">
                    <a16:rowId xmlns:a16="http://schemas.microsoft.com/office/drawing/2014/main" xmlns="" val="1624804980"/>
                  </a:ext>
                </a:extLst>
              </a:tr>
              <a:tr h="222801">
                <a:tc>
                  <a:txBody>
                    <a:bodyPr/>
                    <a:lstStyle/>
                    <a:p>
                      <a:pPr algn="ctr"/>
                      <a:r>
                        <a:rPr lang="en-US" sz="1400" b="1" dirty="0" smtClean="0"/>
                        <a:t>0</a:t>
                      </a:r>
                      <a:endParaRPr lang="en-IN" sz="1400" b="1" dirty="0"/>
                    </a:p>
                  </a:txBody>
                  <a:tcPr/>
                </a:tc>
                <a:tc>
                  <a:txBody>
                    <a:bodyPr/>
                    <a:lstStyle/>
                    <a:p>
                      <a:pPr algn="ctr"/>
                      <a:r>
                        <a:rPr lang="en-US" sz="1400" b="1" dirty="0" smtClean="0"/>
                        <a:t>1/8</a:t>
                      </a:r>
                      <a:endParaRPr lang="en-IN" sz="1400" b="1" dirty="0"/>
                    </a:p>
                  </a:txBody>
                  <a:tcPr/>
                </a:tc>
                <a:tc>
                  <a:txBody>
                    <a:bodyPr/>
                    <a:lstStyle/>
                    <a:p>
                      <a:pPr algn="ctr"/>
                      <a:r>
                        <a:rPr lang="en-US" sz="1400" b="1" dirty="0" smtClean="0"/>
                        <a:t>.125</a:t>
                      </a:r>
                      <a:endParaRPr lang="en-IN" sz="1400" b="1" dirty="0"/>
                    </a:p>
                  </a:txBody>
                  <a:tcPr/>
                </a:tc>
                <a:extLst>
                  <a:ext uri="{0D108BD9-81ED-4DB2-BD59-A6C34878D82A}">
                    <a16:rowId xmlns:a16="http://schemas.microsoft.com/office/drawing/2014/main" xmlns="" val="3029524504"/>
                  </a:ext>
                </a:extLst>
              </a:tr>
              <a:tr h="222801">
                <a:tc>
                  <a:txBody>
                    <a:bodyPr/>
                    <a:lstStyle/>
                    <a:p>
                      <a:pPr algn="ctr"/>
                      <a:r>
                        <a:rPr lang="en-US" sz="1400" b="1" dirty="0" smtClean="0"/>
                        <a:t>1</a:t>
                      </a:r>
                      <a:endParaRPr lang="en-IN" sz="1400" b="1" dirty="0"/>
                    </a:p>
                  </a:txBody>
                  <a:tcPr/>
                </a:tc>
                <a:tc>
                  <a:txBody>
                    <a:bodyPr/>
                    <a:lstStyle/>
                    <a:p>
                      <a:pPr algn="ctr"/>
                      <a:r>
                        <a:rPr lang="en-US" sz="1400" b="1" dirty="0" smtClean="0"/>
                        <a:t>3/8</a:t>
                      </a:r>
                      <a:endParaRPr lang="en-IN" sz="1400" b="1" dirty="0"/>
                    </a:p>
                  </a:txBody>
                  <a:tcPr/>
                </a:tc>
                <a:tc>
                  <a:txBody>
                    <a:bodyPr/>
                    <a:lstStyle/>
                    <a:p>
                      <a:pPr algn="ctr"/>
                      <a:r>
                        <a:rPr lang="en-US" sz="1400" b="1" dirty="0" smtClean="0"/>
                        <a:t>.375</a:t>
                      </a:r>
                      <a:endParaRPr lang="en-IN" sz="1400" b="1" dirty="0"/>
                    </a:p>
                  </a:txBody>
                  <a:tcPr/>
                </a:tc>
                <a:extLst>
                  <a:ext uri="{0D108BD9-81ED-4DB2-BD59-A6C34878D82A}">
                    <a16:rowId xmlns:a16="http://schemas.microsoft.com/office/drawing/2014/main" xmlns="" val="945420755"/>
                  </a:ext>
                </a:extLst>
              </a:tr>
              <a:tr h="222801">
                <a:tc>
                  <a:txBody>
                    <a:bodyPr/>
                    <a:lstStyle/>
                    <a:p>
                      <a:pPr algn="ctr"/>
                      <a:r>
                        <a:rPr lang="en-US" sz="1400" b="1" dirty="0" smtClean="0"/>
                        <a:t>2</a:t>
                      </a:r>
                      <a:endParaRPr lang="en-IN" sz="1400" b="1" dirty="0"/>
                    </a:p>
                  </a:txBody>
                  <a:tcPr/>
                </a:tc>
                <a:tc>
                  <a:txBody>
                    <a:bodyPr/>
                    <a:lstStyle/>
                    <a:p>
                      <a:pPr algn="ctr"/>
                      <a:r>
                        <a:rPr lang="en-US" sz="1400" b="1" dirty="0" smtClean="0"/>
                        <a:t>3/8</a:t>
                      </a:r>
                      <a:endParaRPr lang="en-IN" sz="1400" b="1" dirty="0"/>
                    </a:p>
                  </a:txBody>
                  <a:tcPr/>
                </a:tc>
                <a:tc>
                  <a:txBody>
                    <a:bodyPr/>
                    <a:lstStyle/>
                    <a:p>
                      <a:pPr algn="ctr"/>
                      <a:r>
                        <a:rPr lang="en-US" sz="1400" b="1" dirty="0" smtClean="0"/>
                        <a:t>.375</a:t>
                      </a:r>
                      <a:endParaRPr lang="en-IN" sz="1400" b="1" dirty="0"/>
                    </a:p>
                  </a:txBody>
                  <a:tcPr/>
                </a:tc>
                <a:extLst>
                  <a:ext uri="{0D108BD9-81ED-4DB2-BD59-A6C34878D82A}">
                    <a16:rowId xmlns:a16="http://schemas.microsoft.com/office/drawing/2014/main" xmlns="" val="3693704160"/>
                  </a:ext>
                </a:extLst>
              </a:tr>
              <a:tr h="222801">
                <a:tc>
                  <a:txBody>
                    <a:bodyPr/>
                    <a:lstStyle/>
                    <a:p>
                      <a:pPr algn="ctr"/>
                      <a:r>
                        <a:rPr lang="en-US" sz="1400" b="1" dirty="0" smtClean="0"/>
                        <a:t>3</a:t>
                      </a:r>
                      <a:endParaRPr lang="en-IN" sz="1400" b="1" dirty="0"/>
                    </a:p>
                  </a:txBody>
                  <a:tcPr>
                    <a:lnB w="28575" cap="flat" cmpd="sng" algn="ctr">
                      <a:solidFill>
                        <a:schemeClr val="tx1"/>
                      </a:solidFill>
                      <a:prstDash val="solid"/>
                      <a:round/>
                      <a:headEnd type="none" w="med" len="med"/>
                      <a:tailEnd type="none" w="med" len="med"/>
                    </a:lnB>
                  </a:tcPr>
                </a:tc>
                <a:tc>
                  <a:txBody>
                    <a:bodyPr/>
                    <a:lstStyle/>
                    <a:p>
                      <a:pPr algn="ctr"/>
                      <a:r>
                        <a:rPr lang="en-US" sz="1400" b="1" dirty="0" smtClean="0"/>
                        <a:t>1/8</a:t>
                      </a:r>
                      <a:endParaRPr lang="en-IN" sz="1400" b="1" dirty="0"/>
                    </a:p>
                  </a:txBody>
                  <a:tcPr>
                    <a:lnB w="28575" cap="flat" cmpd="sng" algn="ctr">
                      <a:solidFill>
                        <a:schemeClr val="tx1"/>
                      </a:solidFill>
                      <a:prstDash val="solid"/>
                      <a:round/>
                      <a:headEnd type="none" w="med" len="med"/>
                      <a:tailEnd type="none" w="med" len="med"/>
                    </a:lnB>
                  </a:tcPr>
                </a:tc>
                <a:tc>
                  <a:txBody>
                    <a:bodyPr/>
                    <a:lstStyle/>
                    <a:p>
                      <a:pPr algn="ctr"/>
                      <a:r>
                        <a:rPr lang="en-US" sz="1400" b="1" dirty="0" smtClean="0"/>
                        <a:t>.125</a:t>
                      </a:r>
                      <a:endParaRPr lang="en-IN" sz="1400" b="1" dirty="0"/>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02446092"/>
                  </a:ext>
                </a:extLst>
              </a:tr>
              <a:tr h="222801">
                <a:tc>
                  <a:txBody>
                    <a:bodyPr/>
                    <a:lstStyle/>
                    <a:p>
                      <a:pPr algn="ctr"/>
                      <a:endParaRPr lang="en-IN" sz="1400" b="1" dirty="0"/>
                    </a:p>
                  </a:txBody>
                  <a:tcPr>
                    <a:lnT w="28575" cap="flat" cmpd="sng" algn="ctr">
                      <a:solidFill>
                        <a:schemeClr val="tx1"/>
                      </a:solidFill>
                      <a:prstDash val="solid"/>
                      <a:round/>
                      <a:headEnd type="none" w="med" len="med"/>
                      <a:tailEnd type="none" w="med" len="med"/>
                    </a:lnT>
                  </a:tcPr>
                </a:tc>
                <a:tc>
                  <a:txBody>
                    <a:bodyPr/>
                    <a:lstStyle/>
                    <a:p>
                      <a:pPr algn="ctr"/>
                      <a:endParaRPr lang="en-IN" sz="1400"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sz="1400" b="1" dirty="0" smtClean="0"/>
                        <a:t>1</a:t>
                      </a:r>
                      <a:endParaRPr lang="en-IN" sz="1400" b="1"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21231363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77231"/>
              </p:ext>
            </p:extLst>
          </p:nvPr>
        </p:nvGraphicFramePr>
        <p:xfrm>
          <a:off x="5071814" y="1714860"/>
          <a:ext cx="3315268" cy="2651760"/>
        </p:xfrm>
        <a:graphic>
          <a:graphicData uri="http://schemas.openxmlformats.org/drawingml/2006/table">
            <a:tbl>
              <a:tblPr firstRow="1" bandRow="1">
                <a:tableStyleId>{5940675A-B579-460E-94D1-54222C63F5DA}</a:tableStyleId>
              </a:tblPr>
              <a:tblGrid>
                <a:gridCol w="3315268">
                  <a:extLst>
                    <a:ext uri="{9D8B030D-6E8A-4147-A177-3AD203B41FA5}">
                      <a16:colId xmlns:a16="http://schemas.microsoft.com/office/drawing/2014/main" xmlns="" val="1234668541"/>
                    </a:ext>
                  </a:extLst>
                </a:gridCol>
              </a:tblGrid>
              <a:tr h="0">
                <a:tc>
                  <a:txBody>
                    <a:bodyPr/>
                    <a:lstStyle/>
                    <a:p>
                      <a:pPr algn="ctr"/>
                      <a:r>
                        <a:rPr lang="en-US" sz="1200" b="1" dirty="0" smtClean="0"/>
                        <a:t>All Possible Outcomes(In</a:t>
                      </a:r>
                      <a:r>
                        <a:rPr lang="en-US" sz="1200" b="1" baseline="0" dirty="0" smtClean="0"/>
                        <a:t> 3 Flips of a fair Coin)</a:t>
                      </a:r>
                      <a:endParaRPr lang="en-IN" sz="1200" b="1" dirty="0"/>
                    </a:p>
                  </a:txBody>
                  <a:tcPr>
                    <a:solidFill>
                      <a:schemeClr val="tx2"/>
                    </a:solidFill>
                  </a:tcPr>
                </a:tc>
                <a:extLst>
                  <a:ext uri="{0D108BD9-81ED-4DB2-BD59-A6C34878D82A}">
                    <a16:rowId xmlns:a16="http://schemas.microsoft.com/office/drawing/2014/main" xmlns="" val="4029422480"/>
                  </a:ext>
                </a:extLst>
              </a:tr>
              <a:tr h="197582">
                <a:tc>
                  <a:txBody>
                    <a:bodyPr/>
                    <a:lstStyle/>
                    <a:p>
                      <a:pPr algn="ctr"/>
                      <a:r>
                        <a:rPr lang="en-US" sz="1200" b="1" dirty="0" smtClean="0"/>
                        <a:t>HHH</a:t>
                      </a:r>
                      <a:endParaRPr lang="en-IN" sz="1200" b="1" dirty="0"/>
                    </a:p>
                  </a:txBody>
                  <a:tcPr/>
                </a:tc>
                <a:extLst>
                  <a:ext uri="{0D108BD9-81ED-4DB2-BD59-A6C34878D82A}">
                    <a16:rowId xmlns:a16="http://schemas.microsoft.com/office/drawing/2014/main" xmlns="" val="4279096684"/>
                  </a:ext>
                </a:extLst>
              </a:tr>
              <a:tr h="197582">
                <a:tc>
                  <a:txBody>
                    <a:bodyPr/>
                    <a:lstStyle/>
                    <a:p>
                      <a:pPr algn="ctr"/>
                      <a:r>
                        <a:rPr lang="en-US" sz="1200" b="1" dirty="0" smtClean="0"/>
                        <a:t>HHT</a:t>
                      </a:r>
                      <a:endParaRPr lang="en-IN" sz="1200" b="1" dirty="0"/>
                    </a:p>
                  </a:txBody>
                  <a:tcPr/>
                </a:tc>
                <a:extLst>
                  <a:ext uri="{0D108BD9-81ED-4DB2-BD59-A6C34878D82A}">
                    <a16:rowId xmlns:a16="http://schemas.microsoft.com/office/drawing/2014/main" xmlns="" val="2667239871"/>
                  </a:ext>
                </a:extLst>
              </a:tr>
              <a:tr h="197582">
                <a:tc>
                  <a:txBody>
                    <a:bodyPr/>
                    <a:lstStyle/>
                    <a:p>
                      <a:pPr algn="ctr"/>
                      <a:r>
                        <a:rPr lang="en-US" sz="1200" b="1" dirty="0" smtClean="0"/>
                        <a:t>HTH</a:t>
                      </a:r>
                      <a:endParaRPr lang="en-IN" sz="1200" b="1" dirty="0"/>
                    </a:p>
                  </a:txBody>
                  <a:tcPr/>
                </a:tc>
                <a:extLst>
                  <a:ext uri="{0D108BD9-81ED-4DB2-BD59-A6C34878D82A}">
                    <a16:rowId xmlns:a16="http://schemas.microsoft.com/office/drawing/2014/main" xmlns="" val="62391178"/>
                  </a:ext>
                </a:extLst>
              </a:tr>
              <a:tr h="197582">
                <a:tc>
                  <a:txBody>
                    <a:bodyPr/>
                    <a:lstStyle/>
                    <a:p>
                      <a:pPr algn="ctr"/>
                      <a:r>
                        <a:rPr lang="en-US" sz="1200" b="1" dirty="0" smtClean="0"/>
                        <a:t>THH</a:t>
                      </a:r>
                      <a:endParaRPr lang="en-IN" sz="1200" b="1" dirty="0"/>
                    </a:p>
                  </a:txBody>
                  <a:tcPr/>
                </a:tc>
                <a:extLst>
                  <a:ext uri="{0D108BD9-81ED-4DB2-BD59-A6C34878D82A}">
                    <a16:rowId xmlns:a16="http://schemas.microsoft.com/office/drawing/2014/main" xmlns="" val="1242060004"/>
                  </a:ext>
                </a:extLst>
              </a:tr>
              <a:tr h="197582">
                <a:tc>
                  <a:txBody>
                    <a:bodyPr/>
                    <a:lstStyle/>
                    <a:p>
                      <a:pPr algn="ctr"/>
                      <a:r>
                        <a:rPr lang="en-US" sz="1200" b="1" dirty="0" smtClean="0"/>
                        <a:t>HTT</a:t>
                      </a:r>
                      <a:endParaRPr lang="en-IN" sz="1200" b="1" dirty="0"/>
                    </a:p>
                  </a:txBody>
                  <a:tcPr/>
                </a:tc>
                <a:extLst>
                  <a:ext uri="{0D108BD9-81ED-4DB2-BD59-A6C34878D82A}">
                    <a16:rowId xmlns:a16="http://schemas.microsoft.com/office/drawing/2014/main" xmlns="" val="751994151"/>
                  </a:ext>
                </a:extLst>
              </a:tr>
              <a:tr h="197582">
                <a:tc>
                  <a:txBody>
                    <a:bodyPr/>
                    <a:lstStyle/>
                    <a:p>
                      <a:pPr algn="ctr"/>
                      <a:r>
                        <a:rPr lang="en-US" sz="1200" b="1" dirty="0" smtClean="0"/>
                        <a:t>THT</a:t>
                      </a:r>
                      <a:endParaRPr lang="en-IN" sz="1200" b="1" dirty="0"/>
                    </a:p>
                  </a:txBody>
                  <a:tcPr/>
                </a:tc>
                <a:extLst>
                  <a:ext uri="{0D108BD9-81ED-4DB2-BD59-A6C34878D82A}">
                    <a16:rowId xmlns:a16="http://schemas.microsoft.com/office/drawing/2014/main" xmlns="" val="142076400"/>
                  </a:ext>
                </a:extLst>
              </a:tr>
              <a:tr h="197582">
                <a:tc>
                  <a:txBody>
                    <a:bodyPr/>
                    <a:lstStyle/>
                    <a:p>
                      <a:pPr algn="ctr"/>
                      <a:r>
                        <a:rPr lang="en-US" sz="1200" b="1" dirty="0" smtClean="0"/>
                        <a:t>TTH</a:t>
                      </a:r>
                      <a:endParaRPr lang="en-IN" sz="1200" b="1" dirty="0"/>
                    </a:p>
                  </a:txBody>
                  <a:tcPr/>
                </a:tc>
                <a:extLst>
                  <a:ext uri="{0D108BD9-81ED-4DB2-BD59-A6C34878D82A}">
                    <a16:rowId xmlns:a16="http://schemas.microsoft.com/office/drawing/2014/main" xmlns="" val="3705631643"/>
                  </a:ext>
                </a:extLst>
              </a:tr>
              <a:tr h="197582">
                <a:tc>
                  <a:txBody>
                    <a:bodyPr/>
                    <a:lstStyle/>
                    <a:p>
                      <a:pPr algn="ctr"/>
                      <a:r>
                        <a:rPr lang="en-US" sz="1200" b="1" dirty="0" smtClean="0"/>
                        <a:t>TTT</a:t>
                      </a:r>
                      <a:endParaRPr lang="en-IN" sz="1200" b="1" dirty="0"/>
                    </a:p>
                  </a:txBody>
                  <a:tcPr/>
                </a:tc>
                <a:extLst>
                  <a:ext uri="{0D108BD9-81ED-4DB2-BD59-A6C34878D82A}">
                    <a16:rowId xmlns:a16="http://schemas.microsoft.com/office/drawing/2014/main" xmlns="" val="1187071030"/>
                  </a:ext>
                </a:extLst>
              </a:tr>
            </a:tbl>
          </a:graphicData>
        </a:graphic>
      </p:graphicFrame>
      <p:sp>
        <p:nvSpPr>
          <p:cNvPr id="5" name="Oval 4"/>
          <p:cNvSpPr/>
          <p:nvPr/>
        </p:nvSpPr>
        <p:spPr>
          <a:xfrm>
            <a:off x="6567054" y="4955378"/>
            <a:ext cx="789709" cy="12930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a:off x="7356763" y="5373786"/>
            <a:ext cx="7154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8072217" y="5153891"/>
            <a:ext cx="919383" cy="447998"/>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a:t>
            </a:r>
            <a:r>
              <a:rPr lang="en-US" sz="1600" b="1" dirty="0" smtClean="0">
                <a:solidFill>
                  <a:schemeClr val="tx1"/>
                </a:solidFill>
              </a:rPr>
              <a:t>(x) &gt; 0</a:t>
            </a:r>
            <a:endParaRPr lang="en-IN" sz="1600" b="1" dirty="0">
              <a:solidFill>
                <a:schemeClr val="tx1"/>
              </a:solidFill>
            </a:endParaRPr>
          </a:p>
        </p:txBody>
      </p:sp>
      <mc:AlternateContent xmlns:mc="http://schemas.openxmlformats.org/markup-compatibility/2006" xmlns:a14="http://schemas.microsoft.com/office/drawing/2010/main">
        <mc:Choice Requires="a14">
          <p:sp>
            <p:nvSpPr>
              <p:cNvPr id="13" name="Rounded Rectangle 12"/>
              <p:cNvSpPr/>
              <p:nvPr/>
            </p:nvSpPr>
            <p:spPr>
              <a:xfrm>
                <a:off x="7904883" y="6123709"/>
                <a:ext cx="1239117" cy="376672"/>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1200" b="1" i="1" smtClean="0">
                              <a:solidFill>
                                <a:schemeClr val="tx1"/>
                              </a:solidFill>
                              <a:latin typeface="Cambria Math"/>
                            </a:rPr>
                          </m:ctrlPr>
                        </m:naryPr>
                        <m:sub/>
                        <m:sup/>
                        <m:e>
                          <m:r>
                            <m:rPr>
                              <m:nor/>
                            </m:rPr>
                            <a:rPr lang="en-US" sz="1200" b="1" dirty="0">
                              <a:solidFill>
                                <a:schemeClr val="tx1"/>
                              </a:solidFill>
                            </a:rPr>
                            <m:t>f</m:t>
                          </m:r>
                          <m:r>
                            <m:rPr>
                              <m:nor/>
                            </m:rPr>
                            <a:rPr lang="en-US" sz="1200" b="1" dirty="0">
                              <a:solidFill>
                                <a:schemeClr val="tx1"/>
                              </a:solidFill>
                            </a:rPr>
                            <m:t>(</m:t>
                          </m:r>
                          <m:r>
                            <m:rPr>
                              <m:nor/>
                            </m:rPr>
                            <a:rPr lang="en-US" sz="1200" b="1" dirty="0">
                              <a:solidFill>
                                <a:schemeClr val="tx1"/>
                              </a:solidFill>
                            </a:rPr>
                            <m:t>x</m:t>
                          </m:r>
                          <m:r>
                            <m:rPr>
                              <m:nor/>
                            </m:rPr>
                            <a:rPr lang="en-US" sz="1200" b="1" dirty="0">
                              <a:solidFill>
                                <a:schemeClr val="tx1"/>
                              </a:solidFill>
                            </a:rPr>
                            <m:t>)</m:t>
                          </m:r>
                        </m:e>
                      </m:nary>
                      <m:r>
                        <a:rPr lang="en-US" sz="1200" b="1" i="0" smtClean="0">
                          <a:solidFill>
                            <a:schemeClr val="tx1"/>
                          </a:solidFill>
                          <a:latin typeface="Cambria Math" panose="02040503050406030204" pitchFamily="18" charset="0"/>
                        </a:rPr>
                        <m:t>=</m:t>
                      </m:r>
                      <m:r>
                        <a:rPr lang="en-US" sz="1200" b="1" i="0" smtClean="0">
                          <a:solidFill>
                            <a:schemeClr val="tx1"/>
                          </a:solidFill>
                          <a:latin typeface="Cambria Math" panose="02040503050406030204" pitchFamily="18" charset="0"/>
                        </a:rPr>
                        <m:t>𝟏</m:t>
                      </m:r>
                    </m:oMath>
                  </m:oMathPara>
                </a14:m>
                <a:endParaRPr lang="en-IN" sz="1200" b="1" dirty="0">
                  <a:solidFill>
                    <a:schemeClr val="tx1"/>
                  </a:solidFill>
                </a:endParaRPr>
              </a:p>
            </p:txBody>
          </p:sp>
        </mc:Choice>
        <mc:Fallback xmlns="">
          <p:sp>
            <p:nvSpPr>
              <p:cNvPr id="13" name="Rounded Rectangle 12"/>
              <p:cNvSpPr>
                <a:spLocks noRot="1" noChangeAspect="1" noMove="1" noResize="1" noEditPoints="1" noAdjustHandles="1" noChangeArrowheads="1" noChangeShapeType="1" noTextEdit="1"/>
              </p:cNvSpPr>
              <p:nvPr/>
            </p:nvSpPr>
            <p:spPr>
              <a:xfrm>
                <a:off x="7904883" y="6123709"/>
                <a:ext cx="1239117" cy="376672"/>
              </a:xfrm>
              <a:prstGeom prst="roundRect">
                <a:avLst/>
              </a:prstGeom>
              <a:blipFill>
                <a:blip r:embed="rId2"/>
                <a:stretch>
                  <a:fillRect l="-28019" t="-175385" r="-25121" b="-243077"/>
                </a:stretch>
              </a:blipFill>
              <a:ln>
                <a:prstDash val="sysDash"/>
              </a:ln>
            </p:spPr>
            <p:txBody>
              <a:bodyPr/>
              <a:lstStyle/>
              <a:p>
                <a:r>
                  <a:rPr lang="en-IN">
                    <a:noFill/>
                  </a:rPr>
                  <a:t> </a:t>
                </a:r>
              </a:p>
            </p:txBody>
          </p:sp>
        </mc:Fallback>
      </mc:AlternateContent>
      <p:cxnSp>
        <p:nvCxnSpPr>
          <p:cNvPr id="14" name="Straight Arrow Connector 13"/>
          <p:cNvCxnSpPr/>
          <p:nvPr/>
        </p:nvCxnSpPr>
        <p:spPr>
          <a:xfrm>
            <a:off x="7248418" y="6274331"/>
            <a:ext cx="7154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ackgroundRemoval t="5905" b="89905" l="12354" r="93990"/>
                    </a14:imgEffect>
                  </a14:imgLayer>
                </a14:imgProps>
              </a:ext>
            </a:extLst>
          </a:blip>
          <a:stretch>
            <a:fillRect/>
          </a:stretch>
        </p:blipFill>
        <p:spPr>
          <a:xfrm>
            <a:off x="1934507" y="5371934"/>
            <a:ext cx="1695531" cy="1486066"/>
          </a:xfrm>
          <a:prstGeom prst="rect">
            <a:avLst/>
          </a:prstGeom>
        </p:spPr>
      </p:pic>
    </p:spTree>
    <p:extLst>
      <p:ext uri="{BB962C8B-B14F-4D97-AF65-F5344CB8AC3E}">
        <p14:creationId xmlns:p14="http://schemas.microsoft.com/office/powerpoint/2010/main" val="1591085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3711" y="1669175"/>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p:sp>
        <p:nvSpPr>
          <p:cNvPr id="3" name="Rectangle 2"/>
          <p:cNvSpPr/>
          <p:nvPr/>
        </p:nvSpPr>
        <p:spPr>
          <a:xfrm>
            <a:off x="268691" y="785912"/>
            <a:ext cx="4929555" cy="400110"/>
          </a:xfrm>
          <a:prstGeom prst="rect">
            <a:avLst/>
          </a:prstGeom>
        </p:spPr>
        <p:txBody>
          <a:bodyPr wrap="none">
            <a:spAutoFit/>
          </a:bodyPr>
          <a:lstStyle/>
          <a:p>
            <a:r>
              <a:rPr lang="en-US" sz="2000" b="1" dirty="0"/>
              <a:t>Calculate Expected value and Variance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89630909"/>
                  </p:ext>
                </p:extLst>
              </p:nvPr>
            </p:nvGraphicFramePr>
            <p:xfrm>
              <a:off x="1671711" y="3745072"/>
              <a:ext cx="5962144" cy="2888615"/>
            </p:xfrm>
            <a:graphic>
              <a:graphicData uri="http://schemas.openxmlformats.org/drawingml/2006/table">
                <a:tbl>
                  <a:tblPr firstRow="1" bandRow="1">
                    <a:tableStyleId>{5940675A-B579-460E-94D1-54222C63F5DA}</a:tableStyleId>
                  </a:tblPr>
                  <a:tblGrid>
                    <a:gridCol w="1490536">
                      <a:extLst>
                        <a:ext uri="{9D8B030D-6E8A-4147-A177-3AD203B41FA5}">
                          <a16:colId xmlns:a16="http://schemas.microsoft.com/office/drawing/2014/main" xmlns="" val="3271494114"/>
                        </a:ext>
                      </a:extLst>
                    </a:gridCol>
                    <a:gridCol w="1490536">
                      <a:extLst>
                        <a:ext uri="{9D8B030D-6E8A-4147-A177-3AD203B41FA5}">
                          <a16:colId xmlns:a16="http://schemas.microsoft.com/office/drawing/2014/main" xmlns="" val="1833740717"/>
                        </a:ext>
                      </a:extLst>
                    </a:gridCol>
                    <a:gridCol w="1490536">
                      <a:extLst>
                        <a:ext uri="{9D8B030D-6E8A-4147-A177-3AD203B41FA5}">
                          <a16:colId xmlns:a16="http://schemas.microsoft.com/office/drawing/2014/main" xmlns="" val="3329666660"/>
                        </a:ext>
                      </a:extLst>
                    </a:gridCol>
                    <a:gridCol w="1490536">
                      <a:extLst>
                        <a:ext uri="{9D8B030D-6E8A-4147-A177-3AD203B41FA5}">
                          <a16:colId xmlns:a16="http://schemas.microsoft.com/office/drawing/2014/main" xmlns="" val="1946831632"/>
                        </a:ext>
                      </a:extLst>
                    </a:gridCol>
                  </a:tblGrid>
                  <a:tr h="370840">
                    <a:tc>
                      <a:txBody>
                        <a:bodyPr/>
                        <a:lstStyle/>
                        <a:p>
                          <a:pPr algn="ctr"/>
                          <a:r>
                            <a:rPr lang="en-US" dirty="0" smtClean="0"/>
                            <a:t>X= Random Variable</a:t>
                          </a:r>
                          <a:endParaRPr lang="en-IN" dirty="0"/>
                        </a:p>
                      </a:txBody>
                      <a:tcPr>
                        <a:solidFill>
                          <a:schemeClr val="bg1">
                            <a:lumMod val="65000"/>
                          </a:schemeClr>
                        </a:solidFill>
                      </a:tcPr>
                    </a:tc>
                    <a:tc>
                      <a:txBody>
                        <a:bodyPr/>
                        <a:lstStyle/>
                        <a:p>
                          <a:pPr algn="ctr"/>
                          <a:r>
                            <a:rPr lang="en-US" dirty="0" smtClean="0"/>
                            <a:t>f(x) = Probability</a:t>
                          </a:r>
                          <a:endParaRPr lang="en-IN" dirty="0"/>
                        </a:p>
                      </a:txBody>
                      <a:tcPr>
                        <a:solidFill>
                          <a:schemeClr val="bg1">
                            <a:lumMod val="65000"/>
                          </a:schemeClr>
                        </a:solidFill>
                      </a:tcPr>
                    </a:tc>
                    <a:tc>
                      <a:txBody>
                        <a:bodyPr/>
                        <a:lstStyle/>
                        <a:p>
                          <a:pPr algn="ctr"/>
                          <a:r>
                            <a:rPr lang="en-US" dirty="0" smtClean="0"/>
                            <a:t>x * f(x)</a:t>
                          </a:r>
                          <a:endParaRPr lang="en-IN" dirty="0"/>
                        </a:p>
                      </a:txBody>
                      <a:tcPr>
                        <a:solidFill>
                          <a:schemeClr val="bg1">
                            <a:lumMod val="65000"/>
                          </a:schemeClr>
                        </a:solidFill>
                      </a:tcPr>
                    </a:tc>
                    <a:tc>
                      <a:txBody>
                        <a:bodyPr/>
                        <a:lstStyle/>
                        <a:p>
                          <a:pPr algn="ctr"/>
                          <a:r>
                            <a:rPr lang="en-US" dirty="0" smtClean="0"/>
                            <a:t>(x - </a:t>
                          </a:r>
                          <a14:m>
                            <m:oMath xmlns:m="http://schemas.openxmlformats.org/officeDocument/2006/math">
                              <m:acc>
                                <m:accPr>
                                  <m:chr m:val="̅"/>
                                  <m:ctrlPr>
                                    <a:rPr lang="en-US" i="1" smtClean="0">
                                      <a:latin typeface="Cambria Math"/>
                                    </a:rPr>
                                  </m:ctrlPr>
                                </m:accPr>
                                <m:e>
                                  <m:r>
                                    <a:rPr lang="en-US" b="0" i="1" smtClean="0">
                                      <a:latin typeface="Cambria Math" panose="02040503050406030204" pitchFamily="18" charset="0"/>
                                    </a:rPr>
                                    <m:t>𝑥</m:t>
                                  </m:r>
                                </m:e>
                              </m:acc>
                            </m:oMath>
                          </a14:m>
                          <a:r>
                            <a:rPr lang="en-US" dirty="0" smtClean="0"/>
                            <a:t> ) * f(x)</a:t>
                          </a:r>
                          <a:endParaRPr lang="en-IN" dirty="0"/>
                        </a:p>
                      </a:txBody>
                      <a:tcPr>
                        <a:solidFill>
                          <a:schemeClr val="bg1">
                            <a:lumMod val="65000"/>
                          </a:schemeClr>
                        </a:solidFill>
                      </a:tcPr>
                    </a:tc>
                    <a:extLst>
                      <a:ext uri="{0D108BD9-81ED-4DB2-BD59-A6C34878D82A}">
                        <a16:rowId xmlns:a16="http://schemas.microsoft.com/office/drawing/2014/main" xmlns="" val="1116237782"/>
                      </a:ext>
                    </a:extLst>
                  </a:tr>
                  <a:tr h="370840">
                    <a:tc>
                      <a:txBody>
                        <a:bodyPr/>
                        <a:lstStyle/>
                        <a:p>
                          <a:pPr algn="ctr"/>
                          <a:r>
                            <a:rPr lang="en-US" dirty="0" smtClean="0"/>
                            <a:t>0</a:t>
                          </a:r>
                          <a:endParaRPr lang="en-IN" dirty="0"/>
                        </a:p>
                      </a:txBody>
                      <a:tcPr/>
                    </a:tc>
                    <a:tc>
                      <a:txBody>
                        <a:bodyPr/>
                        <a:lstStyle/>
                        <a:p>
                          <a:pPr algn="ctr"/>
                          <a:r>
                            <a:rPr lang="en-US" dirty="0" smtClean="0"/>
                            <a:t>.125</a:t>
                          </a:r>
                          <a:endParaRPr lang="en-IN" dirty="0"/>
                        </a:p>
                      </a:txBody>
                      <a:tcPr/>
                    </a:tc>
                    <a:tc>
                      <a:txBody>
                        <a:bodyPr/>
                        <a:lstStyle/>
                        <a:p>
                          <a:pPr algn="ctr"/>
                          <a:r>
                            <a:rPr lang="en-US" dirty="0" smtClean="0"/>
                            <a:t>0</a:t>
                          </a:r>
                          <a:endParaRPr lang="en-IN" dirty="0"/>
                        </a:p>
                      </a:txBody>
                      <a:tcPr/>
                    </a:tc>
                    <a:tc>
                      <a:txBody>
                        <a:bodyPr/>
                        <a:lstStyle/>
                        <a:p>
                          <a:pPr algn="ctr"/>
                          <a:r>
                            <a:rPr lang="en-US" dirty="0" smtClean="0"/>
                            <a:t>.28125</a:t>
                          </a:r>
                          <a:endParaRPr lang="en-IN" dirty="0"/>
                        </a:p>
                      </a:txBody>
                      <a:tcPr/>
                    </a:tc>
                    <a:extLst>
                      <a:ext uri="{0D108BD9-81ED-4DB2-BD59-A6C34878D82A}">
                        <a16:rowId xmlns:a16="http://schemas.microsoft.com/office/drawing/2014/main" xmlns="" val="2187557017"/>
                      </a:ext>
                    </a:extLst>
                  </a:tr>
                  <a:tr h="370840">
                    <a:tc>
                      <a:txBody>
                        <a:bodyPr/>
                        <a:lstStyle/>
                        <a:p>
                          <a:pPr algn="ctr"/>
                          <a:r>
                            <a:rPr lang="en-US" dirty="0" smtClean="0"/>
                            <a:t>1</a:t>
                          </a:r>
                          <a:endParaRPr lang="en-IN" dirty="0"/>
                        </a:p>
                      </a:txBody>
                      <a:tcPr/>
                    </a:tc>
                    <a:tc>
                      <a:txBody>
                        <a:bodyPr/>
                        <a:lstStyle/>
                        <a:p>
                          <a:pPr algn="ctr"/>
                          <a:r>
                            <a:rPr lang="en-US" dirty="0" smtClean="0"/>
                            <a:t>.375</a:t>
                          </a:r>
                          <a:endParaRPr lang="en-IN" dirty="0"/>
                        </a:p>
                      </a:txBody>
                      <a:tcPr/>
                    </a:tc>
                    <a:tc>
                      <a:txBody>
                        <a:bodyPr/>
                        <a:lstStyle/>
                        <a:p>
                          <a:pPr algn="ctr"/>
                          <a:r>
                            <a:rPr lang="en-US" dirty="0" smtClean="0"/>
                            <a:t>.375</a:t>
                          </a:r>
                          <a:endParaRPr lang="en-IN" dirty="0"/>
                        </a:p>
                      </a:txBody>
                      <a:tcPr/>
                    </a:tc>
                    <a:tc>
                      <a:txBody>
                        <a:bodyPr/>
                        <a:lstStyle/>
                        <a:p>
                          <a:pPr algn="ctr"/>
                          <a:r>
                            <a:rPr lang="en-US" dirty="0" smtClean="0"/>
                            <a:t>.09375</a:t>
                          </a:r>
                          <a:endParaRPr lang="en-IN" dirty="0"/>
                        </a:p>
                      </a:txBody>
                      <a:tcPr/>
                    </a:tc>
                    <a:extLst>
                      <a:ext uri="{0D108BD9-81ED-4DB2-BD59-A6C34878D82A}">
                        <a16:rowId xmlns:a16="http://schemas.microsoft.com/office/drawing/2014/main" xmlns="" val="3500746609"/>
                      </a:ext>
                    </a:extLst>
                  </a:tr>
                  <a:tr h="370840">
                    <a:tc>
                      <a:txBody>
                        <a:bodyPr/>
                        <a:lstStyle/>
                        <a:p>
                          <a:pPr algn="ctr"/>
                          <a:r>
                            <a:rPr lang="en-US" dirty="0" smtClean="0"/>
                            <a:t>2</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.375</a:t>
                          </a:r>
                          <a:endParaRPr lang="en-IN" dirty="0" smtClean="0"/>
                        </a:p>
                      </a:txBody>
                      <a:tcPr/>
                    </a:tc>
                    <a:tc>
                      <a:txBody>
                        <a:bodyPr/>
                        <a:lstStyle/>
                        <a:p>
                          <a:pPr algn="ctr"/>
                          <a:r>
                            <a:rPr lang="en-US" dirty="0" smtClean="0"/>
                            <a:t>.75</a:t>
                          </a:r>
                          <a:endParaRPr lang="en-IN" dirty="0"/>
                        </a:p>
                      </a:txBody>
                      <a:tcPr/>
                    </a:tc>
                    <a:tc>
                      <a:txBody>
                        <a:bodyPr/>
                        <a:lstStyle/>
                        <a:p>
                          <a:pPr algn="ctr"/>
                          <a:r>
                            <a:rPr lang="en-US" dirty="0" smtClean="0"/>
                            <a:t>.09375</a:t>
                          </a:r>
                          <a:endParaRPr lang="en-IN" dirty="0"/>
                        </a:p>
                      </a:txBody>
                      <a:tcPr/>
                    </a:tc>
                    <a:extLst>
                      <a:ext uri="{0D108BD9-81ED-4DB2-BD59-A6C34878D82A}">
                        <a16:rowId xmlns:a16="http://schemas.microsoft.com/office/drawing/2014/main" xmlns="" val="20487820"/>
                      </a:ext>
                    </a:extLst>
                  </a:tr>
                  <a:tr h="370840">
                    <a:tc>
                      <a:txBody>
                        <a:bodyPr/>
                        <a:lstStyle/>
                        <a:p>
                          <a:pPr algn="ctr"/>
                          <a:r>
                            <a:rPr lang="en-US" dirty="0" smtClean="0"/>
                            <a:t>3</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.125</a:t>
                          </a:r>
                          <a:endParaRPr lang="en-IN" dirty="0" smtClean="0"/>
                        </a:p>
                      </a:txBody>
                      <a:tcPr/>
                    </a:tc>
                    <a:tc>
                      <a:txBody>
                        <a:bodyPr/>
                        <a:lstStyle/>
                        <a:p>
                          <a:pPr algn="ctr"/>
                          <a:r>
                            <a:rPr lang="en-US" dirty="0" smtClean="0"/>
                            <a:t>.375</a:t>
                          </a:r>
                          <a:endParaRPr lang="en-IN" dirty="0"/>
                        </a:p>
                      </a:txBody>
                      <a:tcPr/>
                    </a:tc>
                    <a:tc>
                      <a:txBody>
                        <a:bodyPr/>
                        <a:lstStyle/>
                        <a:p>
                          <a:pPr algn="ctr"/>
                          <a:r>
                            <a:rPr lang="en-US" dirty="0" smtClean="0"/>
                            <a:t>.28125</a:t>
                          </a:r>
                          <a:endParaRPr lang="en-IN" dirty="0"/>
                        </a:p>
                      </a:txBody>
                      <a:tcPr/>
                    </a:tc>
                    <a:extLst>
                      <a:ext uri="{0D108BD9-81ED-4DB2-BD59-A6C34878D82A}">
                        <a16:rowId xmlns:a16="http://schemas.microsoft.com/office/drawing/2014/main" xmlns="" val="888106264"/>
                      </a:ext>
                    </a:extLst>
                  </a:tr>
                  <a:tr h="370840">
                    <a:tc>
                      <a:txBody>
                        <a:bodyPr/>
                        <a:lstStyle/>
                        <a:p>
                          <a:pPr algn="ctr"/>
                          <a:r>
                            <a:rPr lang="en-US" dirty="0" smtClean="0"/>
                            <a:t>Total</a:t>
                          </a:r>
                          <a:endParaRPr lang="en-IN" dirty="0"/>
                        </a:p>
                      </a:txBody>
                      <a:tcPr/>
                    </a:tc>
                    <a:tc>
                      <a:txBody>
                        <a:bodyPr/>
                        <a:lstStyle/>
                        <a:p>
                          <a:pPr algn="ctr"/>
                          <a:r>
                            <a:rPr lang="en-US" dirty="0" smtClean="0"/>
                            <a:t>1</a:t>
                          </a:r>
                          <a:endParaRPr lang="en-IN" dirty="0"/>
                        </a:p>
                      </a:txBody>
                      <a:tcPr/>
                    </a:tc>
                    <a:tc>
                      <a:txBody>
                        <a:bodyPr/>
                        <a:lstStyle/>
                        <a:p>
                          <a:pPr algn="ctr"/>
                          <a14:m>
                            <m:oMath xmlns:m="http://schemas.openxmlformats.org/officeDocument/2006/math">
                              <m:acc>
                                <m:accPr>
                                  <m:chr m:val="̅"/>
                                  <m:ctrlPr>
                                    <a:rPr lang="en-US" i="1" smtClean="0">
                                      <a:latin typeface="Cambria Math"/>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smtClean="0"/>
                            <a:t>1.5</a:t>
                          </a:r>
                          <a:endParaRPr lang="en-IN" dirty="0"/>
                        </a:p>
                      </a:txBody>
                      <a:tcPr/>
                    </a:tc>
                    <a:tc>
                      <a:txBody>
                        <a:bodyPr/>
                        <a:lstStyle/>
                        <a:p>
                          <a:pPr algn="ctr"/>
                          <a14:m>
                            <m:oMath xmlns:m="http://schemas.openxmlformats.org/officeDocument/2006/math">
                              <m:sSup>
                                <m:sSupPr>
                                  <m:ctrlPr>
                                    <a:rPr lang="en-US" i="1" smtClean="0">
                                      <a:latin typeface="Cambria Math"/>
                                    </a:rPr>
                                  </m:ctrlPr>
                                </m:sSupPr>
                                <m:e>
                                  <m:r>
                                    <m:rPr>
                                      <m:sty m:val="p"/>
                                    </m:rPr>
                                    <a:rPr lang="el-GR" i="1" smtClean="0">
                                      <a:latin typeface="Cambria Math" panose="02040503050406030204" pitchFamily="18" charset="0"/>
                                    </a:rPr>
                                    <m:t>σ</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r>
                            <a:rPr lang="en-US" dirty="0" smtClean="0"/>
                            <a:t>.75</a:t>
                          </a:r>
                          <a:endParaRPr lang="en-IN" dirty="0"/>
                        </a:p>
                      </a:txBody>
                      <a:tcPr/>
                    </a:tc>
                    <a:extLst>
                      <a:ext uri="{0D108BD9-81ED-4DB2-BD59-A6C34878D82A}">
                        <a16:rowId xmlns:a16="http://schemas.microsoft.com/office/drawing/2014/main" xmlns="" val="1777568827"/>
                      </a:ext>
                    </a:extLst>
                  </a:tr>
                  <a:tr h="370840">
                    <a:tc gridSpan="4">
                      <a:txBody>
                        <a:bodyPr/>
                        <a:lstStyle/>
                        <a:p>
                          <a:pPr algn="ctr"/>
                          <a:r>
                            <a:rPr lang="en-US" dirty="0" smtClean="0"/>
                            <a:t>Standard Deviation =</a:t>
                          </a:r>
                          <a:r>
                            <a:rPr lang="en-US" baseline="0" dirty="0" smtClean="0"/>
                            <a:t> </a:t>
                          </a:r>
                          <a14:m>
                            <m:oMath xmlns:m="http://schemas.openxmlformats.org/officeDocument/2006/math">
                              <m:rad>
                                <m:radPr>
                                  <m:degHide m:val="on"/>
                                  <m:ctrlPr>
                                    <a:rPr lang="en-US" i="1" baseline="0" smtClean="0">
                                      <a:latin typeface="Cambria Math"/>
                                    </a:rPr>
                                  </m:ctrlPr>
                                </m:radPr>
                                <m:deg/>
                                <m:e>
                                  <m:r>
                                    <a:rPr lang="en-US" b="0" i="1" baseline="0" smtClean="0">
                                      <a:latin typeface="Cambria Math" panose="02040503050406030204" pitchFamily="18" charset="0"/>
                                    </a:rPr>
                                    <m:t>𝑉𝑎𝑟𝑖𝑎𝑛𝑐𝑒</m:t>
                                  </m:r>
                                </m:e>
                              </m:rad>
                              <m:r>
                                <a:rPr lang="en-US" b="0" i="1" baseline="0" smtClean="0">
                                  <a:latin typeface="Cambria Math" panose="02040503050406030204" pitchFamily="18" charset="0"/>
                                </a:rPr>
                                <m:t> = </m:t>
                              </m:r>
                              <m:rad>
                                <m:radPr>
                                  <m:degHide m:val="on"/>
                                  <m:ctrlPr>
                                    <a:rPr lang="en-US" b="0" i="1" baseline="0" smtClean="0">
                                      <a:latin typeface="Cambria Math"/>
                                    </a:rPr>
                                  </m:ctrlPr>
                                </m:radPr>
                                <m:deg/>
                                <m:e>
                                  <m:r>
                                    <a:rPr lang="en-US" b="0" i="1" baseline="0" smtClean="0">
                                      <a:latin typeface="Cambria Math" panose="02040503050406030204" pitchFamily="18" charset="0"/>
                                    </a:rPr>
                                    <m:t>.75 </m:t>
                                  </m:r>
                                </m:e>
                              </m:rad>
                            </m:oMath>
                          </a14:m>
                          <a:r>
                            <a:rPr lang="en-IN" dirty="0" smtClean="0"/>
                            <a:t>  =  .866025</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xmlns="" val="153617642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89630909"/>
                  </p:ext>
                </p:extLst>
              </p:nvPr>
            </p:nvGraphicFramePr>
            <p:xfrm>
              <a:off x="1671711" y="3745072"/>
              <a:ext cx="5962144" cy="2743200"/>
            </p:xfrm>
            <a:graphic>
              <a:graphicData uri="http://schemas.openxmlformats.org/drawingml/2006/table">
                <a:tbl>
                  <a:tblPr firstRow="1" bandRow="1">
                    <a:tableStyleId>{5940675A-B579-460E-94D1-54222C63F5DA}</a:tableStyleId>
                  </a:tblPr>
                  <a:tblGrid>
                    <a:gridCol w="1490536">
                      <a:extLst>
                        <a:ext uri="{9D8B030D-6E8A-4147-A177-3AD203B41FA5}">
                          <a16:colId xmlns:a16="http://schemas.microsoft.com/office/drawing/2014/main" val="3271494114"/>
                        </a:ext>
                      </a:extLst>
                    </a:gridCol>
                    <a:gridCol w="1490536">
                      <a:extLst>
                        <a:ext uri="{9D8B030D-6E8A-4147-A177-3AD203B41FA5}">
                          <a16:colId xmlns:a16="http://schemas.microsoft.com/office/drawing/2014/main" val="1833740717"/>
                        </a:ext>
                      </a:extLst>
                    </a:gridCol>
                    <a:gridCol w="1490536">
                      <a:extLst>
                        <a:ext uri="{9D8B030D-6E8A-4147-A177-3AD203B41FA5}">
                          <a16:colId xmlns:a16="http://schemas.microsoft.com/office/drawing/2014/main" val="3329666660"/>
                        </a:ext>
                      </a:extLst>
                    </a:gridCol>
                    <a:gridCol w="1490536">
                      <a:extLst>
                        <a:ext uri="{9D8B030D-6E8A-4147-A177-3AD203B41FA5}">
                          <a16:colId xmlns:a16="http://schemas.microsoft.com/office/drawing/2014/main" val="1946831632"/>
                        </a:ext>
                      </a:extLst>
                    </a:gridCol>
                  </a:tblGrid>
                  <a:tr h="518160">
                    <a:tc>
                      <a:txBody>
                        <a:bodyPr/>
                        <a:lstStyle/>
                        <a:p>
                          <a:pPr algn="ctr"/>
                          <a:r>
                            <a:rPr lang="en-US" dirty="0" smtClean="0"/>
                            <a:t>X= Random Variable</a:t>
                          </a:r>
                          <a:endParaRPr lang="en-IN" dirty="0"/>
                        </a:p>
                      </a:txBody>
                      <a:tcPr>
                        <a:solidFill>
                          <a:schemeClr val="bg1">
                            <a:lumMod val="65000"/>
                          </a:schemeClr>
                        </a:solidFill>
                      </a:tcPr>
                    </a:tc>
                    <a:tc>
                      <a:txBody>
                        <a:bodyPr/>
                        <a:lstStyle/>
                        <a:p>
                          <a:pPr algn="ctr"/>
                          <a:r>
                            <a:rPr lang="en-US" dirty="0" smtClean="0"/>
                            <a:t>f(x) = Probability</a:t>
                          </a:r>
                          <a:endParaRPr lang="en-IN" dirty="0"/>
                        </a:p>
                      </a:txBody>
                      <a:tcPr>
                        <a:solidFill>
                          <a:schemeClr val="bg1">
                            <a:lumMod val="65000"/>
                          </a:schemeClr>
                        </a:solidFill>
                      </a:tcPr>
                    </a:tc>
                    <a:tc>
                      <a:txBody>
                        <a:bodyPr/>
                        <a:lstStyle/>
                        <a:p>
                          <a:pPr algn="ctr"/>
                          <a:r>
                            <a:rPr lang="en-US" dirty="0" smtClean="0"/>
                            <a:t>x * f(x)</a:t>
                          </a:r>
                          <a:endParaRPr lang="en-IN" dirty="0"/>
                        </a:p>
                      </a:txBody>
                      <a:tcPr>
                        <a:solidFill>
                          <a:schemeClr val="bg1">
                            <a:lumMod val="65000"/>
                          </a:schemeClr>
                        </a:solidFill>
                      </a:tcPr>
                    </a:tc>
                    <a:tc>
                      <a:txBody>
                        <a:bodyPr/>
                        <a:lstStyle/>
                        <a:p>
                          <a:endParaRPr lang="en-US"/>
                        </a:p>
                      </a:txBody>
                      <a:tcPr>
                        <a:blipFill>
                          <a:blip r:embed="rId2"/>
                          <a:stretch>
                            <a:fillRect l="-300000" t="-1176" r="-816" b="-434118"/>
                          </a:stretch>
                        </a:blipFill>
                      </a:tcPr>
                    </a:tc>
                    <a:extLst>
                      <a:ext uri="{0D108BD9-81ED-4DB2-BD59-A6C34878D82A}">
                        <a16:rowId xmlns:a16="http://schemas.microsoft.com/office/drawing/2014/main" val="1116237782"/>
                      </a:ext>
                    </a:extLst>
                  </a:tr>
                  <a:tr h="370840">
                    <a:tc>
                      <a:txBody>
                        <a:bodyPr/>
                        <a:lstStyle/>
                        <a:p>
                          <a:pPr algn="ctr"/>
                          <a:r>
                            <a:rPr lang="en-US" dirty="0" smtClean="0"/>
                            <a:t>0</a:t>
                          </a:r>
                          <a:endParaRPr lang="en-IN" dirty="0"/>
                        </a:p>
                      </a:txBody>
                      <a:tcPr/>
                    </a:tc>
                    <a:tc>
                      <a:txBody>
                        <a:bodyPr/>
                        <a:lstStyle/>
                        <a:p>
                          <a:pPr algn="ctr"/>
                          <a:r>
                            <a:rPr lang="en-US" dirty="0" smtClean="0"/>
                            <a:t>.125</a:t>
                          </a:r>
                          <a:endParaRPr lang="en-IN" dirty="0"/>
                        </a:p>
                      </a:txBody>
                      <a:tcPr/>
                    </a:tc>
                    <a:tc>
                      <a:txBody>
                        <a:bodyPr/>
                        <a:lstStyle/>
                        <a:p>
                          <a:pPr algn="ctr"/>
                          <a:r>
                            <a:rPr lang="en-US" dirty="0" smtClean="0"/>
                            <a:t>0</a:t>
                          </a:r>
                          <a:endParaRPr lang="en-IN" dirty="0"/>
                        </a:p>
                      </a:txBody>
                      <a:tcPr/>
                    </a:tc>
                    <a:tc>
                      <a:txBody>
                        <a:bodyPr/>
                        <a:lstStyle/>
                        <a:p>
                          <a:pPr algn="ctr"/>
                          <a:r>
                            <a:rPr lang="en-US" dirty="0" smtClean="0"/>
                            <a:t>.28125</a:t>
                          </a:r>
                          <a:endParaRPr lang="en-IN" dirty="0"/>
                        </a:p>
                      </a:txBody>
                      <a:tcPr/>
                    </a:tc>
                    <a:extLst>
                      <a:ext uri="{0D108BD9-81ED-4DB2-BD59-A6C34878D82A}">
                        <a16:rowId xmlns:a16="http://schemas.microsoft.com/office/drawing/2014/main" val="2187557017"/>
                      </a:ext>
                    </a:extLst>
                  </a:tr>
                  <a:tr h="370840">
                    <a:tc>
                      <a:txBody>
                        <a:bodyPr/>
                        <a:lstStyle/>
                        <a:p>
                          <a:pPr algn="ctr"/>
                          <a:r>
                            <a:rPr lang="en-US" dirty="0" smtClean="0"/>
                            <a:t>1</a:t>
                          </a:r>
                          <a:endParaRPr lang="en-IN" dirty="0"/>
                        </a:p>
                      </a:txBody>
                      <a:tcPr/>
                    </a:tc>
                    <a:tc>
                      <a:txBody>
                        <a:bodyPr/>
                        <a:lstStyle/>
                        <a:p>
                          <a:pPr algn="ctr"/>
                          <a:r>
                            <a:rPr lang="en-US" dirty="0" smtClean="0"/>
                            <a:t>.375</a:t>
                          </a:r>
                          <a:endParaRPr lang="en-IN" dirty="0"/>
                        </a:p>
                      </a:txBody>
                      <a:tcPr/>
                    </a:tc>
                    <a:tc>
                      <a:txBody>
                        <a:bodyPr/>
                        <a:lstStyle/>
                        <a:p>
                          <a:pPr algn="ctr"/>
                          <a:r>
                            <a:rPr lang="en-US" dirty="0" smtClean="0"/>
                            <a:t>.375</a:t>
                          </a:r>
                          <a:endParaRPr lang="en-IN" dirty="0"/>
                        </a:p>
                      </a:txBody>
                      <a:tcPr/>
                    </a:tc>
                    <a:tc>
                      <a:txBody>
                        <a:bodyPr/>
                        <a:lstStyle/>
                        <a:p>
                          <a:pPr algn="ctr"/>
                          <a:r>
                            <a:rPr lang="en-US" dirty="0" smtClean="0"/>
                            <a:t>.09375</a:t>
                          </a:r>
                          <a:endParaRPr lang="en-IN" dirty="0"/>
                        </a:p>
                      </a:txBody>
                      <a:tcPr/>
                    </a:tc>
                    <a:extLst>
                      <a:ext uri="{0D108BD9-81ED-4DB2-BD59-A6C34878D82A}">
                        <a16:rowId xmlns:a16="http://schemas.microsoft.com/office/drawing/2014/main" val="3500746609"/>
                      </a:ext>
                    </a:extLst>
                  </a:tr>
                  <a:tr h="370840">
                    <a:tc>
                      <a:txBody>
                        <a:bodyPr/>
                        <a:lstStyle/>
                        <a:p>
                          <a:pPr algn="ctr"/>
                          <a:r>
                            <a:rPr lang="en-US" dirty="0" smtClean="0"/>
                            <a:t>2</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.375</a:t>
                          </a:r>
                          <a:endParaRPr lang="en-IN" dirty="0" smtClean="0"/>
                        </a:p>
                      </a:txBody>
                      <a:tcPr/>
                    </a:tc>
                    <a:tc>
                      <a:txBody>
                        <a:bodyPr/>
                        <a:lstStyle/>
                        <a:p>
                          <a:pPr algn="ctr"/>
                          <a:r>
                            <a:rPr lang="en-US" dirty="0" smtClean="0"/>
                            <a:t>.75</a:t>
                          </a:r>
                          <a:endParaRPr lang="en-IN" dirty="0"/>
                        </a:p>
                      </a:txBody>
                      <a:tcPr/>
                    </a:tc>
                    <a:tc>
                      <a:txBody>
                        <a:bodyPr/>
                        <a:lstStyle/>
                        <a:p>
                          <a:pPr algn="ctr"/>
                          <a:r>
                            <a:rPr lang="en-US" dirty="0" smtClean="0"/>
                            <a:t>.09375</a:t>
                          </a:r>
                          <a:endParaRPr lang="en-IN" dirty="0"/>
                        </a:p>
                      </a:txBody>
                      <a:tcPr/>
                    </a:tc>
                    <a:extLst>
                      <a:ext uri="{0D108BD9-81ED-4DB2-BD59-A6C34878D82A}">
                        <a16:rowId xmlns:a16="http://schemas.microsoft.com/office/drawing/2014/main" val="20487820"/>
                      </a:ext>
                    </a:extLst>
                  </a:tr>
                  <a:tr h="370840">
                    <a:tc>
                      <a:txBody>
                        <a:bodyPr/>
                        <a:lstStyle/>
                        <a:p>
                          <a:pPr algn="ctr"/>
                          <a:r>
                            <a:rPr lang="en-US" dirty="0" smtClean="0"/>
                            <a:t>3</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.125</a:t>
                          </a:r>
                          <a:endParaRPr lang="en-IN" dirty="0" smtClean="0"/>
                        </a:p>
                      </a:txBody>
                      <a:tcPr/>
                    </a:tc>
                    <a:tc>
                      <a:txBody>
                        <a:bodyPr/>
                        <a:lstStyle/>
                        <a:p>
                          <a:pPr algn="ctr"/>
                          <a:r>
                            <a:rPr lang="en-US" dirty="0" smtClean="0"/>
                            <a:t>.375</a:t>
                          </a:r>
                          <a:endParaRPr lang="en-IN" dirty="0"/>
                        </a:p>
                      </a:txBody>
                      <a:tcPr/>
                    </a:tc>
                    <a:tc>
                      <a:txBody>
                        <a:bodyPr/>
                        <a:lstStyle/>
                        <a:p>
                          <a:pPr algn="ctr"/>
                          <a:r>
                            <a:rPr lang="en-US" dirty="0" smtClean="0"/>
                            <a:t>.28125</a:t>
                          </a:r>
                          <a:endParaRPr lang="en-IN" dirty="0"/>
                        </a:p>
                      </a:txBody>
                      <a:tcPr/>
                    </a:tc>
                    <a:extLst>
                      <a:ext uri="{0D108BD9-81ED-4DB2-BD59-A6C34878D82A}">
                        <a16:rowId xmlns:a16="http://schemas.microsoft.com/office/drawing/2014/main" val="888106264"/>
                      </a:ext>
                    </a:extLst>
                  </a:tr>
                  <a:tr h="370840">
                    <a:tc>
                      <a:txBody>
                        <a:bodyPr/>
                        <a:lstStyle/>
                        <a:p>
                          <a:pPr algn="ctr"/>
                          <a:r>
                            <a:rPr lang="en-US" dirty="0" smtClean="0"/>
                            <a:t>Total</a:t>
                          </a:r>
                          <a:endParaRPr lang="en-IN" dirty="0"/>
                        </a:p>
                      </a:txBody>
                      <a:tcPr/>
                    </a:tc>
                    <a:tc>
                      <a:txBody>
                        <a:bodyPr/>
                        <a:lstStyle/>
                        <a:p>
                          <a:pPr algn="ctr"/>
                          <a:r>
                            <a:rPr lang="en-US" dirty="0" smtClean="0"/>
                            <a:t>1</a:t>
                          </a:r>
                          <a:endParaRPr lang="en-IN" dirty="0"/>
                        </a:p>
                      </a:txBody>
                      <a:tcPr/>
                    </a:tc>
                    <a:tc>
                      <a:txBody>
                        <a:bodyPr/>
                        <a:lstStyle/>
                        <a:p>
                          <a:endParaRPr lang="en-US"/>
                        </a:p>
                      </a:txBody>
                      <a:tcPr>
                        <a:blipFill>
                          <a:blip r:embed="rId2"/>
                          <a:stretch>
                            <a:fillRect l="-201230" t="-540984" r="-101230" b="-104918"/>
                          </a:stretch>
                        </a:blipFill>
                      </a:tcPr>
                    </a:tc>
                    <a:tc>
                      <a:txBody>
                        <a:bodyPr/>
                        <a:lstStyle/>
                        <a:p>
                          <a:endParaRPr lang="en-US"/>
                        </a:p>
                      </a:txBody>
                      <a:tcPr>
                        <a:blipFill>
                          <a:blip r:embed="rId2"/>
                          <a:stretch>
                            <a:fillRect l="-300000" t="-540984" r="-816" b="-104918"/>
                          </a:stretch>
                        </a:blipFill>
                      </a:tcPr>
                    </a:tc>
                    <a:extLst>
                      <a:ext uri="{0D108BD9-81ED-4DB2-BD59-A6C34878D82A}">
                        <a16:rowId xmlns:a16="http://schemas.microsoft.com/office/drawing/2014/main" val="1777568827"/>
                      </a:ext>
                    </a:extLst>
                  </a:tr>
                  <a:tr h="370840">
                    <a:tc gridSpan="4">
                      <a:txBody>
                        <a:bodyPr/>
                        <a:lstStyle/>
                        <a:p>
                          <a:endParaRPr lang="en-US"/>
                        </a:p>
                      </a:txBody>
                      <a:tcPr>
                        <a:blipFill>
                          <a:blip r:embed="rId2"/>
                          <a:stretch>
                            <a:fillRect l="-102" t="-640984" r="-204" b="-4918"/>
                          </a:stretch>
                        </a:blipFill>
                      </a:tcPr>
                    </a:tc>
                    <a:tc hMerge="1">
                      <a:txBody>
                        <a:bodyPr/>
                        <a:lstStyle/>
                        <a:p>
                          <a:endParaRPr lang="en-IN" dirty="0"/>
                        </a:p>
                      </a:txBody>
                      <a:tcP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val="1536176429"/>
                      </a:ext>
                    </a:extLst>
                  </a:tr>
                </a:tbl>
              </a:graphicData>
            </a:graphic>
          </p:graphicFrame>
        </mc:Fallback>
      </mc:AlternateContent>
    </p:spTree>
    <p:extLst>
      <p:ext uri="{BB962C8B-B14F-4D97-AF65-F5344CB8AC3E}">
        <p14:creationId xmlns:p14="http://schemas.microsoft.com/office/powerpoint/2010/main" val="3625913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7453" y="1950821"/>
            <a:ext cx="7332784" cy="646331"/>
          </a:xfrm>
          <a:prstGeom prst="rect">
            <a:avLst/>
          </a:prstGeom>
          <a:noFill/>
          <a:ln>
            <a:solidFill>
              <a:schemeClr val="accent1"/>
            </a:solidFill>
            <a:prstDash val="dashDot"/>
          </a:ln>
        </p:spPr>
        <p:txBody>
          <a:bodyPr wrap="square" rtlCol="0">
            <a:spAutoFit/>
          </a:bodyPr>
          <a:lstStyle/>
          <a:p>
            <a:r>
              <a:rPr lang="en-US" sz="1800" dirty="0"/>
              <a:t>Distribution of the number of interruptions per day in a large computer network.</a:t>
            </a:r>
          </a:p>
        </p:txBody>
      </p:sp>
      <p:pic>
        <p:nvPicPr>
          <p:cNvPr id="10" name="Picture 9"/>
          <p:cNvPicPr>
            <a:picLocks noChangeAspect="1"/>
          </p:cNvPicPr>
          <p:nvPr/>
        </p:nvPicPr>
        <p:blipFill>
          <a:blip r:embed="rId2"/>
          <a:stretch>
            <a:fillRect/>
          </a:stretch>
        </p:blipFill>
        <p:spPr>
          <a:xfrm>
            <a:off x="1294081" y="3351069"/>
            <a:ext cx="2788886" cy="1310176"/>
          </a:xfrm>
          <a:prstGeom prst="rect">
            <a:avLst/>
          </a:prstGeom>
        </p:spPr>
      </p:pic>
      <p:graphicFrame>
        <p:nvGraphicFramePr>
          <p:cNvPr id="6" name="Chart 5">
            <a:extLst>
              <a:ext uri="{FF2B5EF4-FFF2-40B4-BE49-F238E27FC236}">
                <a16:creationId xmlns:a16="http://schemas.microsoft.com/office/drawing/2014/main" xmlns="" id="{6F2B79C9-DD65-4813-8AD0-A6F4EA560708}"/>
              </a:ext>
            </a:extLst>
          </p:cNvPr>
          <p:cNvGraphicFramePr>
            <a:graphicFrameLocks/>
          </p:cNvGraphicFramePr>
          <p:nvPr>
            <p:extLst>
              <p:ext uri="{D42A27DB-BD31-4B8C-83A1-F6EECF244321}">
                <p14:modId xmlns:p14="http://schemas.microsoft.com/office/powerpoint/2010/main" val="802041139"/>
              </p:ext>
            </p:extLst>
          </p:nvPr>
        </p:nvGraphicFramePr>
        <p:xfrm>
          <a:off x="4621237" y="4443428"/>
          <a:ext cx="3429000" cy="20574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584616" y="1079292"/>
            <a:ext cx="6748963" cy="461665"/>
          </a:xfrm>
          <a:prstGeom prst="rect">
            <a:avLst/>
          </a:prstGeom>
          <a:noFill/>
        </p:spPr>
        <p:txBody>
          <a:bodyPr wrap="none" rtlCol="0">
            <a:spAutoFit/>
          </a:bodyPr>
          <a:lstStyle/>
          <a:p>
            <a:r>
              <a:rPr lang="en-US" sz="2400" b="1" dirty="0" smtClean="0"/>
              <a:t>Discrete </a:t>
            </a:r>
            <a:r>
              <a:rPr lang="en-US" sz="2400" b="1" dirty="0"/>
              <a:t>Probability Distribution – Example 2</a:t>
            </a:r>
            <a:endParaRPr lang="en-US" sz="2400" dirty="0"/>
          </a:p>
        </p:txBody>
      </p:sp>
    </p:spTree>
    <p:extLst>
      <p:ext uri="{BB962C8B-B14F-4D97-AF65-F5344CB8AC3E}">
        <p14:creationId xmlns:p14="http://schemas.microsoft.com/office/powerpoint/2010/main" val="3969393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Content Placeholder 2"/>
          <p:cNvSpPr>
            <a:spLocks noGrp="1"/>
          </p:cNvSpPr>
          <p:nvPr>
            <p:ph idx="1"/>
          </p:nvPr>
        </p:nvSpPr>
        <p:spPr/>
        <p:txBody>
          <a:bodyPr>
            <a:normAutofit fontScale="70000" lnSpcReduction="20000"/>
          </a:bodyPr>
          <a:lstStyle/>
          <a:p>
            <a:pPr>
              <a:lnSpc>
                <a:spcPct val="150000"/>
              </a:lnSpc>
            </a:pPr>
            <a:r>
              <a:rPr lang="en-US" dirty="0"/>
              <a:t>A variable is random if it takes on different values as result of the outcomes of a random experiment or </a:t>
            </a:r>
            <a:r>
              <a:rPr lang="en-GB" altLang="en-US" dirty="0"/>
              <a:t>is an experiment with random outcome.</a:t>
            </a:r>
            <a:endParaRPr lang="en-US" dirty="0"/>
          </a:p>
          <a:p>
            <a:pPr>
              <a:lnSpc>
                <a:spcPct val="150000"/>
              </a:lnSpc>
            </a:pPr>
            <a:r>
              <a:rPr lang="en-GB" altLang="en-US" dirty="0" smtClean="0"/>
              <a:t>Random </a:t>
            </a:r>
            <a:r>
              <a:rPr lang="en-GB" altLang="en-US" dirty="0"/>
              <a:t>variable is a variable related to a random event.</a:t>
            </a:r>
          </a:p>
          <a:p>
            <a:pPr>
              <a:lnSpc>
                <a:spcPct val="150000"/>
              </a:lnSpc>
            </a:pPr>
            <a:endParaRPr lang="en-US" dirty="0"/>
          </a:p>
          <a:p>
            <a:pPr>
              <a:lnSpc>
                <a:spcPct val="150000"/>
              </a:lnSpc>
            </a:pPr>
            <a:r>
              <a:rPr lang="en-US" dirty="0"/>
              <a:t>A random variable is </a:t>
            </a:r>
            <a:r>
              <a:rPr lang="en-US" b="1" dirty="0"/>
              <a:t>discrete</a:t>
            </a:r>
            <a:r>
              <a:rPr lang="en-US" dirty="0"/>
              <a:t>  if it has a finite  or countable  number of possible outcomes that can be listed.</a:t>
            </a:r>
          </a:p>
          <a:p>
            <a:pPr>
              <a:lnSpc>
                <a:spcPct val="150000"/>
              </a:lnSpc>
            </a:pPr>
            <a:r>
              <a:rPr lang="en-US" dirty="0"/>
              <a:t>A random variable is </a:t>
            </a:r>
            <a:r>
              <a:rPr lang="en-US" b="1" dirty="0"/>
              <a:t>Continuous </a:t>
            </a:r>
            <a:r>
              <a:rPr lang="en-US" dirty="0"/>
              <a:t>  if it has an uncountable  number or  possible outcomes within a given interval.</a:t>
            </a:r>
          </a:p>
          <a:p>
            <a:pPr>
              <a:lnSpc>
                <a:spcPct val="150000"/>
              </a:lnSpc>
            </a:pPr>
            <a:endParaRPr lang="en-US" dirty="0"/>
          </a:p>
          <a:p>
            <a:pPr marL="342900" lvl="1" indent="0">
              <a:lnSpc>
                <a:spcPct val="150000"/>
              </a:lnSpc>
              <a:buNone/>
            </a:pPr>
            <a:endParaRPr lang="en-US" sz="2100" dirty="0"/>
          </a:p>
        </p:txBody>
      </p:sp>
    </p:spTree>
    <p:extLst>
      <p:ext uri="{BB962C8B-B14F-4D97-AF65-F5344CB8AC3E}">
        <p14:creationId xmlns:p14="http://schemas.microsoft.com/office/powerpoint/2010/main" val="3523953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029" y="706562"/>
            <a:ext cx="8754759" cy="994172"/>
          </a:xfrm>
        </p:spPr>
        <p:txBody>
          <a:bodyPr>
            <a:normAutofit/>
          </a:bodyPr>
          <a:lstStyle/>
          <a:p>
            <a:r>
              <a:rPr lang="en-US" sz="1800" b="1" dirty="0"/>
              <a:t>Discrete Probability Distribution – Expectation and Variance Calculation</a:t>
            </a:r>
          </a:p>
        </p:txBody>
      </p:sp>
      <p:sp>
        <p:nvSpPr>
          <p:cNvPr id="4" name="TextBox 3"/>
          <p:cNvSpPr txBox="1"/>
          <p:nvPr/>
        </p:nvSpPr>
        <p:spPr>
          <a:xfrm>
            <a:off x="1182567" y="1700734"/>
            <a:ext cx="7332784" cy="646331"/>
          </a:xfrm>
          <a:prstGeom prst="rect">
            <a:avLst/>
          </a:prstGeom>
          <a:noFill/>
          <a:ln>
            <a:solidFill>
              <a:schemeClr val="accent1"/>
            </a:solidFill>
            <a:prstDash val="dashDot"/>
          </a:ln>
        </p:spPr>
        <p:txBody>
          <a:bodyPr wrap="square" rtlCol="0">
            <a:spAutoFit/>
          </a:bodyPr>
          <a:lstStyle/>
          <a:p>
            <a:r>
              <a:rPr lang="en-US" sz="1800" dirty="0"/>
              <a:t>Distribution of the number of interruptions per day in a large computer network</a:t>
            </a:r>
          </a:p>
        </p:txBody>
      </p:sp>
      <p:sp>
        <p:nvSpPr>
          <p:cNvPr id="10" name="Rectangle 9"/>
          <p:cNvSpPr/>
          <p:nvPr/>
        </p:nvSpPr>
        <p:spPr>
          <a:xfrm>
            <a:off x="2562958" y="2439923"/>
            <a:ext cx="4572000" cy="1592744"/>
          </a:xfrm>
          <a:prstGeom prst="rect">
            <a:avLst/>
          </a:prstGeom>
          <a:solidFill>
            <a:schemeClr val="bg1"/>
          </a:solidFill>
          <a:ln>
            <a:solidFill>
              <a:schemeClr val="accent1"/>
            </a:solidFill>
            <a:prstDash val="lgDash"/>
          </a:ln>
        </p:spPr>
        <p:txBody>
          <a:bodyPr>
            <a:spAutoFit/>
          </a:bodyPr>
          <a:lstStyle/>
          <a:p>
            <a:pPr marL="214313" indent="-214313">
              <a:spcAft>
                <a:spcPts val="900"/>
              </a:spcAft>
              <a:buFont typeface="Arial" pitchFamily="34" charset="0"/>
              <a:buChar char="•"/>
            </a:pPr>
            <a:r>
              <a:rPr lang="en-US" sz="1500" dirty="0">
                <a:sym typeface="Symbol"/>
              </a:rPr>
              <a:t>Mean or Expected value of a discrete random variable </a:t>
            </a:r>
          </a:p>
          <a:p>
            <a:pPr marL="557213" lvl="1" indent="-214313">
              <a:spcAft>
                <a:spcPts val="900"/>
              </a:spcAft>
              <a:buFont typeface="Arial" pitchFamily="34" charset="0"/>
              <a:buChar char="•"/>
            </a:pPr>
            <a:r>
              <a:rPr lang="en-US" sz="1500" b="1" dirty="0">
                <a:sym typeface="Symbol"/>
              </a:rPr>
              <a:t>E(x) =  =  </a:t>
            </a:r>
            <a:r>
              <a:rPr lang="en-US" sz="1500" b="1" dirty="0" err="1">
                <a:sym typeface="Symbol"/>
              </a:rPr>
              <a:t>xf</a:t>
            </a:r>
            <a:r>
              <a:rPr lang="en-US" sz="1500" b="1" dirty="0">
                <a:sym typeface="Symbol"/>
              </a:rPr>
              <a:t>(x)</a:t>
            </a:r>
          </a:p>
          <a:p>
            <a:pPr marL="214313" indent="-214313">
              <a:spcAft>
                <a:spcPts val="900"/>
              </a:spcAft>
              <a:buFont typeface="Arial" pitchFamily="34" charset="0"/>
              <a:buChar char="•"/>
            </a:pPr>
            <a:r>
              <a:rPr lang="en-US" sz="1500" dirty="0">
                <a:sym typeface="Symbol"/>
              </a:rPr>
              <a:t>Variance of a discrete random variable </a:t>
            </a:r>
          </a:p>
          <a:p>
            <a:pPr marL="557213" lvl="1" indent="-214313">
              <a:spcAft>
                <a:spcPts val="900"/>
              </a:spcAft>
              <a:buFont typeface="Arial" pitchFamily="34" charset="0"/>
              <a:buChar char="•"/>
            </a:pPr>
            <a:r>
              <a:rPr lang="en-US" sz="1500" b="1" dirty="0" err="1">
                <a:sym typeface="Symbol"/>
              </a:rPr>
              <a:t>Var</a:t>
            </a:r>
            <a:r>
              <a:rPr lang="en-US" sz="1500" b="1" dirty="0">
                <a:sym typeface="Symbol"/>
              </a:rPr>
              <a:t>(x) = </a:t>
            </a:r>
            <a:r>
              <a:rPr lang="en-US" sz="1500" b="1" baseline="30000" dirty="0">
                <a:sym typeface="Symbol"/>
              </a:rPr>
              <a:t>2</a:t>
            </a:r>
            <a:r>
              <a:rPr lang="en-US" sz="1500" b="1" dirty="0">
                <a:sym typeface="Symbol"/>
              </a:rPr>
              <a:t> =  (x- )</a:t>
            </a:r>
            <a:r>
              <a:rPr lang="en-US" sz="1500" b="1" baseline="30000" dirty="0">
                <a:sym typeface="Symbol"/>
              </a:rPr>
              <a:t>2</a:t>
            </a:r>
            <a:r>
              <a:rPr lang="en-US" sz="1500" b="1" dirty="0">
                <a:sym typeface="Symbol"/>
              </a:rPr>
              <a:t>f(x)</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208522780"/>
                  </p:ext>
                </p:extLst>
              </p:nvPr>
            </p:nvGraphicFramePr>
            <p:xfrm>
              <a:off x="811310" y="4090359"/>
              <a:ext cx="7847780" cy="3592005"/>
            </p:xfrm>
            <a:graphic>
              <a:graphicData uri="http://schemas.openxmlformats.org/drawingml/2006/table">
                <a:tbl>
                  <a:tblPr firstRow="1" bandRow="1">
                    <a:tableStyleId>{5940675A-B579-460E-94D1-54222C63F5DA}</a:tableStyleId>
                  </a:tblPr>
                  <a:tblGrid>
                    <a:gridCol w="1961945">
                      <a:extLst>
                        <a:ext uri="{9D8B030D-6E8A-4147-A177-3AD203B41FA5}">
                          <a16:colId xmlns:a16="http://schemas.microsoft.com/office/drawing/2014/main" xmlns="" val="974585242"/>
                        </a:ext>
                      </a:extLst>
                    </a:gridCol>
                    <a:gridCol w="1961945">
                      <a:extLst>
                        <a:ext uri="{9D8B030D-6E8A-4147-A177-3AD203B41FA5}">
                          <a16:colId xmlns:a16="http://schemas.microsoft.com/office/drawing/2014/main" xmlns="" val="469258659"/>
                        </a:ext>
                      </a:extLst>
                    </a:gridCol>
                    <a:gridCol w="1961945">
                      <a:extLst>
                        <a:ext uri="{9D8B030D-6E8A-4147-A177-3AD203B41FA5}">
                          <a16:colId xmlns:a16="http://schemas.microsoft.com/office/drawing/2014/main" xmlns="" val="1328137491"/>
                        </a:ext>
                      </a:extLst>
                    </a:gridCol>
                    <a:gridCol w="1961945">
                      <a:extLst>
                        <a:ext uri="{9D8B030D-6E8A-4147-A177-3AD203B41FA5}">
                          <a16:colId xmlns:a16="http://schemas.microsoft.com/office/drawing/2014/main" xmlns="" val="1933247972"/>
                        </a:ext>
                      </a:extLst>
                    </a:gridCol>
                  </a:tblGrid>
                  <a:tr h="326111">
                    <a:tc>
                      <a:txBody>
                        <a:bodyPr/>
                        <a:lstStyle/>
                        <a:p>
                          <a:r>
                            <a:rPr lang="en-US" dirty="0" smtClean="0"/>
                            <a:t>Interruption Per</a:t>
                          </a:r>
                          <a:r>
                            <a:rPr lang="en-US" baseline="0" dirty="0" smtClean="0"/>
                            <a:t> Day</a:t>
                          </a:r>
                          <a:endParaRPr lang="en-IN" dirty="0"/>
                        </a:p>
                      </a:txBody>
                      <a:tcPr>
                        <a:solidFill>
                          <a:schemeClr val="bg1">
                            <a:lumMod val="65000"/>
                          </a:schemeClr>
                        </a:solidFill>
                      </a:tcPr>
                    </a:tc>
                    <a:tc>
                      <a:txBody>
                        <a:bodyPr/>
                        <a:lstStyle/>
                        <a:p>
                          <a:pPr algn="ctr"/>
                          <a:r>
                            <a:rPr lang="en-US" dirty="0" smtClean="0"/>
                            <a:t>P(X=x)</a:t>
                          </a:r>
                          <a:endParaRPr lang="en-IN" dirty="0"/>
                        </a:p>
                      </a:txBody>
                      <a:tcPr>
                        <a:solidFill>
                          <a:schemeClr val="bg1">
                            <a:lumMod val="65000"/>
                          </a:schemeClr>
                        </a:solidFill>
                      </a:tcPr>
                    </a:tc>
                    <a:tc>
                      <a:txBody>
                        <a:bodyPr/>
                        <a:lstStyle/>
                        <a:p>
                          <a:pPr algn="ctr"/>
                          <a:r>
                            <a:rPr lang="en-US" dirty="0" smtClean="0"/>
                            <a:t>X * p(x)</a:t>
                          </a:r>
                          <a:endParaRPr lang="en-IN" dirty="0"/>
                        </a:p>
                      </a:txBody>
                      <a:tcP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(x - </a:t>
                          </a:r>
                          <a14:m>
                            <m:oMath xmlns:m="http://schemas.openxmlformats.org/officeDocument/2006/math">
                              <m:acc>
                                <m:accPr>
                                  <m:chr m:val="̅"/>
                                  <m:ctrlPr>
                                    <a:rPr lang="en-US" i="1" smtClean="0">
                                      <a:latin typeface="Cambria Math"/>
                                    </a:rPr>
                                  </m:ctrlPr>
                                </m:accPr>
                                <m:e>
                                  <m:r>
                                    <a:rPr lang="en-US" b="0" i="1" smtClean="0">
                                      <a:latin typeface="Cambria Math" panose="02040503050406030204" pitchFamily="18" charset="0"/>
                                    </a:rPr>
                                    <m:t>𝑥</m:t>
                                  </m:r>
                                </m:e>
                              </m:acc>
                            </m:oMath>
                          </a14:m>
                          <a:r>
                            <a:rPr lang="en-US" dirty="0" smtClean="0"/>
                            <a:t> ) * f(x)</a:t>
                          </a:r>
                          <a:endParaRPr lang="en-IN" dirty="0"/>
                        </a:p>
                      </a:txBody>
                      <a:tcPr>
                        <a:solidFill>
                          <a:schemeClr val="bg1">
                            <a:lumMod val="65000"/>
                          </a:schemeClr>
                        </a:solidFill>
                      </a:tcPr>
                    </a:tc>
                    <a:extLst>
                      <a:ext uri="{0D108BD9-81ED-4DB2-BD59-A6C34878D82A}">
                        <a16:rowId xmlns:a16="http://schemas.microsoft.com/office/drawing/2014/main" xmlns="" val="3701885037"/>
                      </a:ext>
                    </a:extLst>
                  </a:tr>
                  <a:tr h="233393">
                    <a:tc>
                      <a:txBody>
                        <a:bodyPr/>
                        <a:lstStyle/>
                        <a:p>
                          <a:pPr algn="ctr"/>
                          <a:r>
                            <a:rPr lang="en-US" dirty="0" smtClean="0"/>
                            <a:t>0</a:t>
                          </a:r>
                          <a:endParaRPr lang="en-IN" dirty="0"/>
                        </a:p>
                      </a:txBody>
                      <a:tcPr/>
                    </a:tc>
                    <a:tc>
                      <a:txBody>
                        <a:bodyPr/>
                        <a:lstStyle/>
                        <a:p>
                          <a:pPr algn="ctr"/>
                          <a:r>
                            <a:rPr lang="en-US" dirty="0" smtClean="0"/>
                            <a:t>.35</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0.686</a:t>
                          </a:r>
                        </a:p>
                      </a:txBody>
                      <a:tcPr marL="9525" marR="9525" marT="9525" marB="0" anchor="b"/>
                    </a:tc>
                    <a:extLst>
                      <a:ext uri="{0D108BD9-81ED-4DB2-BD59-A6C34878D82A}">
                        <a16:rowId xmlns:a16="http://schemas.microsoft.com/office/drawing/2014/main" xmlns="" val="123254904"/>
                      </a:ext>
                    </a:extLst>
                  </a:tr>
                  <a:tr h="233393">
                    <a:tc>
                      <a:txBody>
                        <a:bodyPr/>
                        <a:lstStyle/>
                        <a:p>
                          <a:pPr algn="ctr"/>
                          <a:r>
                            <a:rPr lang="en-US" dirty="0" smtClean="0"/>
                            <a:t>1</a:t>
                          </a:r>
                          <a:endParaRPr lang="en-IN" dirty="0"/>
                        </a:p>
                      </a:txBody>
                      <a:tcPr/>
                    </a:tc>
                    <a:tc>
                      <a:txBody>
                        <a:bodyPr/>
                        <a:lstStyle/>
                        <a:p>
                          <a:pPr algn="ctr"/>
                          <a:r>
                            <a:rPr lang="en-US" dirty="0" smtClean="0"/>
                            <a:t>.25</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0.25</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0.04</a:t>
                          </a:r>
                        </a:p>
                      </a:txBody>
                      <a:tcPr marL="9525" marR="9525" marT="9525" marB="0" anchor="b"/>
                    </a:tc>
                    <a:extLst>
                      <a:ext uri="{0D108BD9-81ED-4DB2-BD59-A6C34878D82A}">
                        <a16:rowId xmlns:a16="http://schemas.microsoft.com/office/drawing/2014/main" xmlns="" val="148011595"/>
                      </a:ext>
                    </a:extLst>
                  </a:tr>
                  <a:tr h="233393">
                    <a:tc>
                      <a:txBody>
                        <a:bodyPr/>
                        <a:lstStyle/>
                        <a:p>
                          <a:pPr algn="ctr"/>
                          <a:r>
                            <a:rPr lang="en-US" dirty="0" smtClean="0"/>
                            <a:t>2</a:t>
                          </a:r>
                          <a:endParaRPr lang="en-IN" dirty="0"/>
                        </a:p>
                      </a:txBody>
                      <a:tcPr/>
                    </a:tc>
                    <a:tc>
                      <a:txBody>
                        <a:bodyPr/>
                        <a:lstStyle/>
                        <a:p>
                          <a:pPr algn="ctr"/>
                          <a:r>
                            <a:rPr lang="en-US" dirty="0" smtClean="0"/>
                            <a:t>.2</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0.4</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0.072</a:t>
                          </a:r>
                        </a:p>
                      </a:txBody>
                      <a:tcPr marL="9525" marR="9525" marT="9525" marB="0" anchor="b"/>
                    </a:tc>
                    <a:extLst>
                      <a:ext uri="{0D108BD9-81ED-4DB2-BD59-A6C34878D82A}">
                        <a16:rowId xmlns:a16="http://schemas.microsoft.com/office/drawing/2014/main" xmlns="" val="2534565864"/>
                      </a:ext>
                    </a:extLst>
                  </a:tr>
                  <a:tr h="233393">
                    <a:tc>
                      <a:txBody>
                        <a:bodyPr/>
                        <a:lstStyle/>
                        <a:p>
                          <a:pPr algn="ctr"/>
                          <a:r>
                            <a:rPr lang="en-US" dirty="0" smtClean="0"/>
                            <a:t>3</a:t>
                          </a:r>
                          <a:endParaRPr lang="en-IN" dirty="0"/>
                        </a:p>
                      </a:txBody>
                      <a:tcPr/>
                    </a:tc>
                    <a:tc>
                      <a:txBody>
                        <a:bodyPr/>
                        <a:lstStyle/>
                        <a:p>
                          <a:pPr algn="ctr"/>
                          <a:r>
                            <a:rPr lang="en-US" dirty="0" smtClean="0"/>
                            <a:t>.1</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0.3</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0.256</a:t>
                          </a:r>
                        </a:p>
                      </a:txBody>
                      <a:tcPr marL="9525" marR="9525" marT="9525" marB="0" anchor="b"/>
                    </a:tc>
                    <a:extLst>
                      <a:ext uri="{0D108BD9-81ED-4DB2-BD59-A6C34878D82A}">
                        <a16:rowId xmlns:a16="http://schemas.microsoft.com/office/drawing/2014/main" xmlns="" val="143349077"/>
                      </a:ext>
                    </a:extLst>
                  </a:tr>
                  <a:tr h="233393">
                    <a:tc>
                      <a:txBody>
                        <a:bodyPr/>
                        <a:lstStyle/>
                        <a:p>
                          <a:pPr algn="ctr"/>
                          <a:r>
                            <a:rPr lang="en-US" dirty="0" smtClean="0"/>
                            <a:t>4</a:t>
                          </a:r>
                          <a:endParaRPr lang="en-IN" dirty="0"/>
                        </a:p>
                      </a:txBody>
                      <a:tcPr/>
                    </a:tc>
                    <a:tc>
                      <a:txBody>
                        <a:bodyPr/>
                        <a:lstStyle/>
                        <a:p>
                          <a:pPr algn="ctr"/>
                          <a:r>
                            <a:rPr lang="en-US" dirty="0" smtClean="0"/>
                            <a:t>.05</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0.2</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0.338</a:t>
                          </a:r>
                        </a:p>
                      </a:txBody>
                      <a:tcPr marL="9525" marR="9525" marT="9525" marB="0" anchor="b"/>
                    </a:tc>
                    <a:extLst>
                      <a:ext uri="{0D108BD9-81ED-4DB2-BD59-A6C34878D82A}">
                        <a16:rowId xmlns:a16="http://schemas.microsoft.com/office/drawing/2014/main" xmlns="" val="3387487252"/>
                      </a:ext>
                    </a:extLst>
                  </a:tr>
                  <a:tr h="233393">
                    <a:tc>
                      <a:txBody>
                        <a:bodyPr/>
                        <a:lstStyle/>
                        <a:p>
                          <a:pPr algn="ctr"/>
                          <a:r>
                            <a:rPr lang="en-US" dirty="0" smtClean="0"/>
                            <a:t>5</a:t>
                          </a:r>
                          <a:endParaRPr lang="en-IN" dirty="0"/>
                        </a:p>
                      </a:txBody>
                      <a:tcPr/>
                    </a:tc>
                    <a:tc>
                      <a:txBody>
                        <a:bodyPr/>
                        <a:lstStyle/>
                        <a:p>
                          <a:pPr algn="ctr"/>
                          <a:r>
                            <a:rPr lang="en-US" dirty="0" smtClean="0"/>
                            <a:t>.05</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0.25</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0.648</a:t>
                          </a:r>
                        </a:p>
                      </a:txBody>
                      <a:tcPr marL="9525" marR="9525" marT="9525" marB="0" anchor="b"/>
                    </a:tc>
                    <a:extLst>
                      <a:ext uri="{0D108BD9-81ED-4DB2-BD59-A6C34878D82A}">
                        <a16:rowId xmlns:a16="http://schemas.microsoft.com/office/drawing/2014/main" xmlns="" val="2158405466"/>
                      </a:ext>
                    </a:extLst>
                  </a:tr>
                  <a:tr h="233393">
                    <a:tc>
                      <a:txBody>
                        <a:bodyPr/>
                        <a:lstStyle/>
                        <a:p>
                          <a:pPr algn="ctr"/>
                          <a:r>
                            <a:rPr lang="en-US" dirty="0" smtClean="0"/>
                            <a:t>Total</a:t>
                          </a:r>
                          <a:endParaRPr lang="en-IN" dirty="0"/>
                        </a:p>
                      </a:txBody>
                      <a:tcPr/>
                    </a:tc>
                    <a:tc>
                      <a:txBody>
                        <a:bodyPr/>
                        <a:lstStyle/>
                        <a:p>
                          <a:pPr algn="ctr"/>
                          <a:r>
                            <a:rPr lang="en-US" dirty="0" smtClean="0"/>
                            <a:t>1</a:t>
                          </a:r>
                          <a:endParaRPr lang="en-IN" dirty="0"/>
                        </a:p>
                      </a:txBody>
                      <a:tcPr/>
                    </a:tc>
                    <a:tc>
                      <a:txBody>
                        <a:bodyPr/>
                        <a:lstStyle/>
                        <a:p>
                          <a:pPr algn="ctr" fontAlgn="b"/>
                          <a14:m>
                            <m:oMath xmlns:m="http://schemas.openxmlformats.org/officeDocument/2006/math">
                              <m:acc>
                                <m:accPr>
                                  <m:chr m:val="̅"/>
                                  <m:ctrlPr>
                                    <a:rPr lang="en-US" sz="1600" i="1" smtClean="0">
                                      <a:latin typeface="Cambria Math"/>
                                    </a:rPr>
                                  </m:ctrlPr>
                                </m:accPr>
                                <m:e>
                                  <m:r>
                                    <a:rPr lang="en-US" sz="1600" b="0" i="1" smtClean="0">
                                      <a:latin typeface="Cambria Math" panose="02040503050406030204" pitchFamily="18" charset="0"/>
                                    </a:rPr>
                                    <m:t>𝑥</m:t>
                                  </m:r>
                                </m:e>
                              </m:acc>
                              <m:r>
                                <a:rPr lang="en-US" sz="1600" b="0" i="1" smtClean="0">
                                  <a:latin typeface="Cambria Math" panose="02040503050406030204" pitchFamily="18" charset="0"/>
                                </a:rPr>
                                <m:t>=</m:t>
                              </m:r>
                            </m:oMath>
                          </a14:m>
                          <a:r>
                            <a:rPr lang="en-IN" sz="1600" b="0" i="0" u="none" strike="noStrike" dirty="0" smtClean="0">
                              <a:solidFill>
                                <a:srgbClr val="000000"/>
                              </a:solidFill>
                              <a:effectLst/>
                              <a:latin typeface="Calibri" panose="020F0502020204030204" pitchFamily="34" charset="0"/>
                            </a:rPr>
                            <a:t> </a:t>
                          </a:r>
                          <a:r>
                            <a:rPr lang="en-IN" sz="1600" b="0" i="0" u="none" strike="noStrike" dirty="0">
                              <a:solidFill>
                                <a:srgbClr val="000000"/>
                              </a:solidFill>
                              <a:effectLst/>
                              <a:latin typeface="Calibri" panose="020F0502020204030204" pitchFamily="34" charset="0"/>
                            </a:rPr>
                            <a:t>1.4</a:t>
                          </a:r>
                        </a:p>
                      </a:txBody>
                      <a:tcPr marL="9525" marR="9525" marT="9525" marB="0" anchor="b"/>
                    </a:tc>
                    <a:tc>
                      <a:txBody>
                        <a:bodyPr/>
                        <a:lstStyle/>
                        <a:p>
                          <a:pPr algn="ctr" fontAlgn="b"/>
                          <a14:m>
                            <m:oMath xmlns:m="http://schemas.openxmlformats.org/officeDocument/2006/math">
                              <m:sSup>
                                <m:sSupPr>
                                  <m:ctrlPr>
                                    <a:rPr lang="en-US" sz="1600" i="1" smtClean="0">
                                      <a:latin typeface="Cambria Math"/>
                                    </a:rPr>
                                  </m:ctrlPr>
                                </m:sSupPr>
                                <m:e>
                                  <m:r>
                                    <m:rPr>
                                      <m:sty m:val="p"/>
                                    </m:rPr>
                                    <a:rPr lang="el-GR" sz="1600" i="1" smtClean="0">
                                      <a:latin typeface="Cambria Math" panose="02040503050406030204" pitchFamily="18" charset="0"/>
                                    </a:rPr>
                                    <m:t>σ</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oMath>
                          </a14:m>
                          <a:r>
                            <a:rPr lang="en-IN" sz="1600" b="0" i="0" u="none" strike="noStrike" dirty="0" smtClean="0">
                              <a:solidFill>
                                <a:srgbClr val="000000"/>
                              </a:solidFill>
                              <a:effectLst/>
                              <a:latin typeface="Calibri" panose="020F0502020204030204" pitchFamily="34" charset="0"/>
                            </a:rPr>
                            <a:t> 2.04</a:t>
                          </a:r>
                          <a:endParaRPr lang="en-IN"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965996806"/>
                      </a:ext>
                    </a:extLst>
                  </a:tr>
                  <a:tr h="233393">
                    <a:tc gridSpan="4">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Standard Deviation =</a:t>
                          </a:r>
                          <a:r>
                            <a:rPr lang="en-US" baseline="0" dirty="0" smtClean="0"/>
                            <a:t> </a:t>
                          </a:r>
                          <a14:m>
                            <m:oMath xmlns:m="http://schemas.openxmlformats.org/officeDocument/2006/math">
                              <m:rad>
                                <m:radPr>
                                  <m:degHide m:val="on"/>
                                  <m:ctrlPr>
                                    <a:rPr lang="en-US" i="1" baseline="0" smtClean="0">
                                      <a:latin typeface="Cambria Math"/>
                                    </a:rPr>
                                  </m:ctrlPr>
                                </m:radPr>
                                <m:deg/>
                                <m:e>
                                  <m:r>
                                    <a:rPr lang="en-US" b="0" i="1" baseline="0" smtClean="0">
                                      <a:latin typeface="Cambria Math" panose="02040503050406030204" pitchFamily="18" charset="0"/>
                                    </a:rPr>
                                    <m:t>𝑉𝑎𝑟𝑖𝑎𝑛𝑐𝑒</m:t>
                                  </m:r>
                                </m:e>
                              </m:rad>
                              <m:r>
                                <a:rPr lang="en-US" b="0" i="1" baseline="0" smtClean="0">
                                  <a:latin typeface="Cambria Math" panose="02040503050406030204" pitchFamily="18" charset="0"/>
                                </a:rPr>
                                <m:t> =</m:t>
                              </m:r>
                              <m:rad>
                                <m:radPr>
                                  <m:degHide m:val="on"/>
                                  <m:ctrlPr>
                                    <a:rPr lang="en-US" b="0" i="1" baseline="0" smtClean="0">
                                      <a:latin typeface="Cambria Math"/>
                                    </a:rPr>
                                  </m:ctrlPr>
                                </m:radPr>
                                <m:deg/>
                                <m:e>
                                  <m:r>
                                    <a:rPr lang="en-US" b="0" i="1" baseline="0" smtClean="0">
                                      <a:latin typeface="Cambria Math" panose="02040503050406030204" pitchFamily="18" charset="0"/>
                                    </a:rPr>
                                    <m:t>2.04 </m:t>
                                  </m:r>
                                </m:e>
                              </m:rad>
                            </m:oMath>
                          </a14:m>
                          <a:r>
                            <a:rPr lang="en-IN" dirty="0" smtClean="0"/>
                            <a:t>  =  1.428286</a:t>
                          </a:r>
                          <a:endParaRPr lang="en-IN" dirty="0"/>
                        </a:p>
                      </a:txBody>
                      <a:tcPr/>
                    </a:tc>
                    <a:tc hMerge="1">
                      <a:txBody>
                        <a:bodyPr/>
                        <a:lstStyle/>
                        <a:p>
                          <a:endParaRPr lang="en-IN"/>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xmlns="" val="214794369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208522780"/>
                  </p:ext>
                </p:extLst>
              </p:nvPr>
            </p:nvGraphicFramePr>
            <p:xfrm>
              <a:off x="811310" y="4090359"/>
              <a:ext cx="7847780" cy="2784577"/>
            </p:xfrm>
            <a:graphic>
              <a:graphicData uri="http://schemas.openxmlformats.org/drawingml/2006/table">
                <a:tbl>
                  <a:tblPr firstRow="1" bandRow="1">
                    <a:tableStyleId>{5940675A-B579-460E-94D1-54222C63F5DA}</a:tableStyleId>
                  </a:tblPr>
                  <a:tblGrid>
                    <a:gridCol w="1961945">
                      <a:extLst>
                        <a:ext uri="{9D8B030D-6E8A-4147-A177-3AD203B41FA5}">
                          <a16:colId xmlns:a16="http://schemas.microsoft.com/office/drawing/2014/main" val="974585242"/>
                        </a:ext>
                      </a:extLst>
                    </a:gridCol>
                    <a:gridCol w="1961945">
                      <a:extLst>
                        <a:ext uri="{9D8B030D-6E8A-4147-A177-3AD203B41FA5}">
                          <a16:colId xmlns:a16="http://schemas.microsoft.com/office/drawing/2014/main" val="469258659"/>
                        </a:ext>
                      </a:extLst>
                    </a:gridCol>
                    <a:gridCol w="1961945">
                      <a:extLst>
                        <a:ext uri="{9D8B030D-6E8A-4147-A177-3AD203B41FA5}">
                          <a16:colId xmlns:a16="http://schemas.microsoft.com/office/drawing/2014/main" val="1328137491"/>
                        </a:ext>
                      </a:extLst>
                    </a:gridCol>
                    <a:gridCol w="1961945">
                      <a:extLst>
                        <a:ext uri="{9D8B030D-6E8A-4147-A177-3AD203B41FA5}">
                          <a16:colId xmlns:a16="http://schemas.microsoft.com/office/drawing/2014/main" val="1933247972"/>
                        </a:ext>
                      </a:extLst>
                    </a:gridCol>
                  </a:tblGrid>
                  <a:tr h="326111">
                    <a:tc>
                      <a:txBody>
                        <a:bodyPr/>
                        <a:lstStyle/>
                        <a:p>
                          <a:r>
                            <a:rPr lang="en-US" dirty="0" smtClean="0"/>
                            <a:t>Interruption Per</a:t>
                          </a:r>
                          <a:r>
                            <a:rPr lang="en-US" baseline="0" dirty="0" smtClean="0"/>
                            <a:t> Day</a:t>
                          </a:r>
                          <a:endParaRPr lang="en-IN" dirty="0"/>
                        </a:p>
                      </a:txBody>
                      <a:tcPr>
                        <a:solidFill>
                          <a:schemeClr val="bg1">
                            <a:lumMod val="65000"/>
                          </a:schemeClr>
                        </a:solidFill>
                      </a:tcPr>
                    </a:tc>
                    <a:tc>
                      <a:txBody>
                        <a:bodyPr/>
                        <a:lstStyle/>
                        <a:p>
                          <a:pPr algn="ctr"/>
                          <a:r>
                            <a:rPr lang="en-US" dirty="0" smtClean="0"/>
                            <a:t>P(X=x)</a:t>
                          </a:r>
                          <a:endParaRPr lang="en-IN" dirty="0"/>
                        </a:p>
                      </a:txBody>
                      <a:tcPr>
                        <a:solidFill>
                          <a:schemeClr val="bg1">
                            <a:lumMod val="65000"/>
                          </a:schemeClr>
                        </a:solidFill>
                      </a:tcPr>
                    </a:tc>
                    <a:tc>
                      <a:txBody>
                        <a:bodyPr/>
                        <a:lstStyle/>
                        <a:p>
                          <a:pPr algn="ctr"/>
                          <a:r>
                            <a:rPr lang="en-US" dirty="0" smtClean="0"/>
                            <a:t>X * p(x)</a:t>
                          </a:r>
                          <a:endParaRPr lang="en-IN" dirty="0"/>
                        </a:p>
                      </a:txBody>
                      <a:tcPr>
                        <a:solidFill>
                          <a:schemeClr val="bg1">
                            <a:lumMod val="65000"/>
                          </a:schemeClr>
                        </a:solidFill>
                      </a:tcPr>
                    </a:tc>
                    <a:tc>
                      <a:txBody>
                        <a:bodyPr/>
                        <a:lstStyle/>
                        <a:p>
                          <a:endParaRPr lang="en-US"/>
                        </a:p>
                      </a:txBody>
                      <a:tcPr>
                        <a:blipFill>
                          <a:blip r:embed="rId2"/>
                          <a:stretch>
                            <a:fillRect l="-300311" t="-1852" r="-621" b="-768519"/>
                          </a:stretch>
                        </a:blipFill>
                      </a:tcPr>
                    </a:tc>
                    <a:extLst>
                      <a:ext uri="{0D108BD9-81ED-4DB2-BD59-A6C34878D82A}">
                        <a16:rowId xmlns:a16="http://schemas.microsoft.com/office/drawing/2014/main" val="3701885037"/>
                      </a:ext>
                    </a:extLst>
                  </a:tr>
                  <a:tr h="304800">
                    <a:tc>
                      <a:txBody>
                        <a:bodyPr/>
                        <a:lstStyle/>
                        <a:p>
                          <a:pPr algn="ctr"/>
                          <a:r>
                            <a:rPr lang="en-US" dirty="0" smtClean="0"/>
                            <a:t>0</a:t>
                          </a:r>
                          <a:endParaRPr lang="en-IN" dirty="0"/>
                        </a:p>
                      </a:txBody>
                      <a:tcPr/>
                    </a:tc>
                    <a:tc>
                      <a:txBody>
                        <a:bodyPr/>
                        <a:lstStyle/>
                        <a:p>
                          <a:pPr algn="ctr"/>
                          <a:r>
                            <a:rPr lang="en-US" dirty="0" smtClean="0"/>
                            <a:t>.35</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0.686</a:t>
                          </a:r>
                        </a:p>
                      </a:txBody>
                      <a:tcPr marL="9525" marR="9525" marT="9525" marB="0" anchor="b"/>
                    </a:tc>
                    <a:extLst>
                      <a:ext uri="{0D108BD9-81ED-4DB2-BD59-A6C34878D82A}">
                        <a16:rowId xmlns:a16="http://schemas.microsoft.com/office/drawing/2014/main" val="123254904"/>
                      </a:ext>
                    </a:extLst>
                  </a:tr>
                  <a:tr h="304800">
                    <a:tc>
                      <a:txBody>
                        <a:bodyPr/>
                        <a:lstStyle/>
                        <a:p>
                          <a:pPr algn="ctr"/>
                          <a:r>
                            <a:rPr lang="en-US" dirty="0" smtClean="0"/>
                            <a:t>1</a:t>
                          </a:r>
                          <a:endParaRPr lang="en-IN" dirty="0"/>
                        </a:p>
                      </a:txBody>
                      <a:tcPr/>
                    </a:tc>
                    <a:tc>
                      <a:txBody>
                        <a:bodyPr/>
                        <a:lstStyle/>
                        <a:p>
                          <a:pPr algn="ctr"/>
                          <a:r>
                            <a:rPr lang="en-US" dirty="0" smtClean="0"/>
                            <a:t>.25</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0.25</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0.04</a:t>
                          </a:r>
                        </a:p>
                      </a:txBody>
                      <a:tcPr marL="9525" marR="9525" marT="9525" marB="0" anchor="b"/>
                    </a:tc>
                    <a:extLst>
                      <a:ext uri="{0D108BD9-81ED-4DB2-BD59-A6C34878D82A}">
                        <a16:rowId xmlns:a16="http://schemas.microsoft.com/office/drawing/2014/main" val="148011595"/>
                      </a:ext>
                    </a:extLst>
                  </a:tr>
                  <a:tr h="304800">
                    <a:tc>
                      <a:txBody>
                        <a:bodyPr/>
                        <a:lstStyle/>
                        <a:p>
                          <a:pPr algn="ctr"/>
                          <a:r>
                            <a:rPr lang="en-US" dirty="0" smtClean="0"/>
                            <a:t>2</a:t>
                          </a:r>
                          <a:endParaRPr lang="en-IN" dirty="0"/>
                        </a:p>
                      </a:txBody>
                      <a:tcPr/>
                    </a:tc>
                    <a:tc>
                      <a:txBody>
                        <a:bodyPr/>
                        <a:lstStyle/>
                        <a:p>
                          <a:pPr algn="ctr"/>
                          <a:r>
                            <a:rPr lang="en-US" dirty="0" smtClean="0"/>
                            <a:t>.2</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0.4</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0.072</a:t>
                          </a:r>
                        </a:p>
                      </a:txBody>
                      <a:tcPr marL="9525" marR="9525" marT="9525" marB="0" anchor="b"/>
                    </a:tc>
                    <a:extLst>
                      <a:ext uri="{0D108BD9-81ED-4DB2-BD59-A6C34878D82A}">
                        <a16:rowId xmlns:a16="http://schemas.microsoft.com/office/drawing/2014/main" val="2534565864"/>
                      </a:ext>
                    </a:extLst>
                  </a:tr>
                  <a:tr h="304800">
                    <a:tc>
                      <a:txBody>
                        <a:bodyPr/>
                        <a:lstStyle/>
                        <a:p>
                          <a:pPr algn="ctr"/>
                          <a:r>
                            <a:rPr lang="en-US" dirty="0" smtClean="0"/>
                            <a:t>3</a:t>
                          </a:r>
                          <a:endParaRPr lang="en-IN" dirty="0"/>
                        </a:p>
                      </a:txBody>
                      <a:tcPr/>
                    </a:tc>
                    <a:tc>
                      <a:txBody>
                        <a:bodyPr/>
                        <a:lstStyle/>
                        <a:p>
                          <a:pPr algn="ctr"/>
                          <a:r>
                            <a:rPr lang="en-US" dirty="0" smtClean="0"/>
                            <a:t>.1</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0.3</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0.256</a:t>
                          </a:r>
                        </a:p>
                      </a:txBody>
                      <a:tcPr marL="9525" marR="9525" marT="9525" marB="0" anchor="b"/>
                    </a:tc>
                    <a:extLst>
                      <a:ext uri="{0D108BD9-81ED-4DB2-BD59-A6C34878D82A}">
                        <a16:rowId xmlns:a16="http://schemas.microsoft.com/office/drawing/2014/main" val="143349077"/>
                      </a:ext>
                    </a:extLst>
                  </a:tr>
                  <a:tr h="304800">
                    <a:tc>
                      <a:txBody>
                        <a:bodyPr/>
                        <a:lstStyle/>
                        <a:p>
                          <a:pPr algn="ctr"/>
                          <a:r>
                            <a:rPr lang="en-US" dirty="0" smtClean="0"/>
                            <a:t>4</a:t>
                          </a:r>
                          <a:endParaRPr lang="en-IN" dirty="0"/>
                        </a:p>
                      </a:txBody>
                      <a:tcPr/>
                    </a:tc>
                    <a:tc>
                      <a:txBody>
                        <a:bodyPr/>
                        <a:lstStyle/>
                        <a:p>
                          <a:pPr algn="ctr"/>
                          <a:r>
                            <a:rPr lang="en-US" dirty="0" smtClean="0"/>
                            <a:t>.05</a:t>
                          </a:r>
                          <a:endParaRPr lang="en-IN" dirty="0"/>
                        </a:p>
                      </a:txBody>
                      <a:tcPr/>
                    </a:tc>
                    <a:tc>
                      <a:txBody>
                        <a:bodyPr/>
                        <a:lstStyle/>
                        <a:p>
                          <a:pPr algn="ctr" fontAlgn="b"/>
                          <a:r>
                            <a:rPr lang="en-IN" sz="1600" b="0" i="0" u="none" strike="noStrike">
                              <a:solidFill>
                                <a:srgbClr val="000000"/>
                              </a:solidFill>
                              <a:effectLst/>
                              <a:latin typeface="Calibri" panose="020F0502020204030204" pitchFamily="34" charset="0"/>
                            </a:rPr>
                            <a:t>0.2</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0.338</a:t>
                          </a:r>
                        </a:p>
                      </a:txBody>
                      <a:tcPr marL="9525" marR="9525" marT="9525" marB="0" anchor="b"/>
                    </a:tc>
                    <a:extLst>
                      <a:ext uri="{0D108BD9-81ED-4DB2-BD59-A6C34878D82A}">
                        <a16:rowId xmlns:a16="http://schemas.microsoft.com/office/drawing/2014/main" val="3387487252"/>
                      </a:ext>
                    </a:extLst>
                  </a:tr>
                  <a:tr h="304800">
                    <a:tc>
                      <a:txBody>
                        <a:bodyPr/>
                        <a:lstStyle/>
                        <a:p>
                          <a:pPr algn="ctr"/>
                          <a:r>
                            <a:rPr lang="en-US" dirty="0" smtClean="0"/>
                            <a:t>5</a:t>
                          </a:r>
                          <a:endParaRPr lang="en-IN" dirty="0"/>
                        </a:p>
                      </a:txBody>
                      <a:tcPr/>
                    </a:tc>
                    <a:tc>
                      <a:txBody>
                        <a:bodyPr/>
                        <a:lstStyle/>
                        <a:p>
                          <a:pPr algn="ctr"/>
                          <a:r>
                            <a:rPr lang="en-US" dirty="0" smtClean="0"/>
                            <a:t>.05</a:t>
                          </a:r>
                          <a:endParaRPr lang="en-IN" dirty="0"/>
                        </a:p>
                      </a:txBody>
                      <a:tcPr/>
                    </a:tc>
                    <a:tc>
                      <a:txBody>
                        <a:bodyPr/>
                        <a:lstStyle/>
                        <a:p>
                          <a:pPr algn="ctr" fontAlgn="b"/>
                          <a:r>
                            <a:rPr lang="en-IN" sz="1600" b="0" i="0" u="none" strike="noStrike" dirty="0">
                              <a:solidFill>
                                <a:srgbClr val="000000"/>
                              </a:solidFill>
                              <a:effectLst/>
                              <a:latin typeface="Calibri" panose="020F0502020204030204" pitchFamily="34" charset="0"/>
                            </a:rPr>
                            <a:t>0.25</a:t>
                          </a:r>
                        </a:p>
                      </a:txBody>
                      <a:tcPr marL="9525" marR="9525" marT="9525" marB="0" anchor="b"/>
                    </a:tc>
                    <a:tc>
                      <a:txBody>
                        <a:bodyPr/>
                        <a:lstStyle/>
                        <a:p>
                          <a:pPr algn="ctr" fontAlgn="b"/>
                          <a:r>
                            <a:rPr lang="en-IN" sz="1600" b="0" i="0" u="none" strike="noStrike">
                              <a:solidFill>
                                <a:srgbClr val="000000"/>
                              </a:solidFill>
                              <a:effectLst/>
                              <a:latin typeface="Calibri" panose="020F0502020204030204" pitchFamily="34" charset="0"/>
                            </a:rPr>
                            <a:t>0.648</a:t>
                          </a:r>
                        </a:p>
                      </a:txBody>
                      <a:tcPr marL="9525" marR="9525" marT="9525" marB="0" anchor="b"/>
                    </a:tc>
                    <a:extLst>
                      <a:ext uri="{0D108BD9-81ED-4DB2-BD59-A6C34878D82A}">
                        <a16:rowId xmlns:a16="http://schemas.microsoft.com/office/drawing/2014/main" val="2158405466"/>
                      </a:ext>
                    </a:extLst>
                  </a:tr>
                  <a:tr h="304800">
                    <a:tc>
                      <a:txBody>
                        <a:bodyPr/>
                        <a:lstStyle/>
                        <a:p>
                          <a:pPr algn="ctr"/>
                          <a:r>
                            <a:rPr lang="en-US" dirty="0" smtClean="0"/>
                            <a:t>Total</a:t>
                          </a:r>
                          <a:endParaRPr lang="en-IN" dirty="0"/>
                        </a:p>
                      </a:txBody>
                      <a:tcPr/>
                    </a:tc>
                    <a:tc>
                      <a:txBody>
                        <a:bodyPr/>
                        <a:lstStyle/>
                        <a:p>
                          <a:pPr algn="ctr"/>
                          <a:r>
                            <a:rPr lang="en-US" dirty="0" smtClean="0"/>
                            <a:t>1</a:t>
                          </a:r>
                          <a:endParaRPr lang="en-IN" dirty="0"/>
                        </a:p>
                      </a:txBody>
                      <a:tcPr/>
                    </a:tc>
                    <a:tc>
                      <a:txBody>
                        <a:bodyPr/>
                        <a:lstStyle/>
                        <a:p>
                          <a:endParaRPr lang="en-US"/>
                        </a:p>
                      </a:txBody>
                      <a:tcPr marL="9525" marR="9525" marT="9525" marB="0" anchor="b">
                        <a:blipFill>
                          <a:blip r:embed="rId2"/>
                          <a:stretch>
                            <a:fillRect l="-200311" t="-696078" r="-100621" b="-125490"/>
                          </a:stretch>
                        </a:blipFill>
                      </a:tcPr>
                    </a:tc>
                    <a:tc>
                      <a:txBody>
                        <a:bodyPr/>
                        <a:lstStyle/>
                        <a:p>
                          <a:endParaRPr lang="en-US"/>
                        </a:p>
                      </a:txBody>
                      <a:tcPr marL="9525" marR="9525" marT="9525" marB="0" anchor="b">
                        <a:blipFill>
                          <a:blip r:embed="rId2"/>
                          <a:stretch>
                            <a:fillRect l="-300311" t="-696078" r="-621" b="-125490"/>
                          </a:stretch>
                        </a:blipFill>
                      </a:tcPr>
                    </a:tc>
                    <a:extLst>
                      <a:ext uri="{0D108BD9-81ED-4DB2-BD59-A6C34878D82A}">
                        <a16:rowId xmlns:a16="http://schemas.microsoft.com/office/drawing/2014/main" val="3965996806"/>
                      </a:ext>
                    </a:extLst>
                  </a:tr>
                  <a:tr h="324866">
                    <a:tc gridSpan="4">
                      <a:txBody>
                        <a:bodyPr/>
                        <a:lstStyle/>
                        <a:p>
                          <a:endParaRPr lang="en-US"/>
                        </a:p>
                      </a:txBody>
                      <a:tcPr>
                        <a:blipFill>
                          <a:blip r:embed="rId2"/>
                          <a:stretch>
                            <a:fillRect l="-78" t="-766038" r="-155" b="-20755"/>
                          </a:stretch>
                        </a:blipFill>
                      </a:tcPr>
                    </a:tc>
                    <a:tc hMerge="1">
                      <a:txBody>
                        <a:bodyPr/>
                        <a:lstStyle/>
                        <a:p>
                          <a:endParaRPr lang="en-IN"/>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2147943697"/>
                      </a:ext>
                    </a:extLst>
                  </a:tr>
                </a:tbl>
              </a:graphicData>
            </a:graphic>
          </p:graphicFrame>
        </mc:Fallback>
      </mc:AlternateContent>
    </p:spTree>
    <p:extLst>
      <p:ext uri="{BB962C8B-B14F-4D97-AF65-F5344CB8AC3E}">
        <p14:creationId xmlns:p14="http://schemas.microsoft.com/office/powerpoint/2010/main" val="1628352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2456"/>
            <a:ext cx="8229600" cy="5329289"/>
          </a:xfrm>
        </p:spPr>
        <p:txBody>
          <a:bodyPr>
            <a:normAutofit fontScale="92500" lnSpcReduction="10000"/>
          </a:bodyPr>
          <a:lstStyle/>
          <a:p>
            <a:pPr>
              <a:lnSpc>
                <a:spcPct val="150000"/>
              </a:lnSpc>
            </a:pPr>
            <a:r>
              <a:rPr lang="en-US" sz="1800" dirty="0"/>
              <a:t>The cumulative distribution function (CDF) of a random variable is another method to describe the distribution of random variables. </a:t>
            </a:r>
            <a:endParaRPr lang="en-US" sz="1800" dirty="0" smtClean="0"/>
          </a:p>
          <a:p>
            <a:pPr>
              <a:lnSpc>
                <a:spcPct val="150000"/>
              </a:lnSpc>
            </a:pPr>
            <a:r>
              <a:rPr lang="en-US" sz="1800" dirty="0" smtClean="0"/>
              <a:t>For Example, The number oh Head in roll of a dice thrice,</a:t>
            </a:r>
          </a:p>
          <a:p>
            <a:pPr marL="101600" indent="0">
              <a:lnSpc>
                <a:spcPct val="150000"/>
              </a:lnSpc>
              <a:buNone/>
            </a:pPr>
            <a:endParaRPr lang="en-US" sz="1800" dirty="0" smtClean="0"/>
          </a:p>
          <a:p>
            <a:pPr marL="101600" indent="0">
              <a:lnSpc>
                <a:spcPct val="150000"/>
              </a:lnSpc>
              <a:buNone/>
            </a:pPr>
            <a:endParaRPr lang="en-US" sz="1800" dirty="0"/>
          </a:p>
          <a:p>
            <a:pPr marL="101600" indent="0">
              <a:lnSpc>
                <a:spcPct val="150000"/>
              </a:lnSpc>
              <a:buNone/>
            </a:pPr>
            <a:endParaRPr lang="en-US" sz="1800" dirty="0" smtClean="0"/>
          </a:p>
          <a:p>
            <a:pPr marL="101600" indent="0">
              <a:lnSpc>
                <a:spcPct val="150000"/>
              </a:lnSpc>
              <a:buNone/>
            </a:pPr>
            <a:endParaRPr lang="en-US" sz="1800" dirty="0" smtClean="0"/>
          </a:p>
          <a:p>
            <a:pPr marL="101600" indent="0">
              <a:lnSpc>
                <a:spcPct val="150000"/>
              </a:lnSpc>
              <a:buNone/>
            </a:pPr>
            <a:endParaRPr lang="en-US" sz="1800" dirty="0"/>
          </a:p>
          <a:p>
            <a:pPr marL="101600" indent="0">
              <a:lnSpc>
                <a:spcPct val="150000"/>
              </a:lnSpc>
              <a:buNone/>
            </a:pPr>
            <a:endParaRPr lang="en-US" sz="1800" dirty="0" smtClean="0"/>
          </a:p>
          <a:p>
            <a:pPr marL="101600" indent="0">
              <a:lnSpc>
                <a:spcPct val="150000"/>
              </a:lnSpc>
              <a:buNone/>
            </a:pPr>
            <a:endParaRPr lang="en-US" sz="1800" dirty="0" smtClean="0"/>
          </a:p>
          <a:p>
            <a:pPr marL="101600" indent="0">
              <a:lnSpc>
                <a:spcPct val="150000"/>
              </a:lnSpc>
              <a:buNone/>
            </a:pPr>
            <a:endParaRPr lang="en-US" sz="1800" dirty="0"/>
          </a:p>
          <a:p>
            <a:pPr>
              <a:lnSpc>
                <a:spcPct val="150000"/>
              </a:lnSpc>
            </a:pPr>
            <a:r>
              <a:rPr lang="en-US" sz="1800" dirty="0"/>
              <a:t>The advantage of the CDF is that it can be defined for any kind of random variable (</a:t>
            </a:r>
            <a:r>
              <a:rPr lang="en-US" sz="1800" b="1" dirty="0"/>
              <a:t>discrete</a:t>
            </a:r>
            <a:r>
              <a:rPr lang="en-US" sz="1800" dirty="0"/>
              <a:t>, </a:t>
            </a:r>
            <a:r>
              <a:rPr lang="en-US" sz="1800" b="1" dirty="0"/>
              <a:t>continuous</a:t>
            </a:r>
            <a:r>
              <a:rPr lang="en-US" sz="1800" dirty="0"/>
              <a:t>)</a:t>
            </a:r>
          </a:p>
        </p:txBody>
      </p:sp>
      <p:sp>
        <p:nvSpPr>
          <p:cNvPr id="4" name="TextBox 3"/>
          <p:cNvSpPr txBox="1"/>
          <p:nvPr/>
        </p:nvSpPr>
        <p:spPr>
          <a:xfrm>
            <a:off x="605117" y="860612"/>
            <a:ext cx="5197257" cy="400110"/>
          </a:xfrm>
          <a:prstGeom prst="rect">
            <a:avLst/>
          </a:prstGeom>
          <a:noFill/>
        </p:spPr>
        <p:txBody>
          <a:bodyPr wrap="none" rtlCol="0">
            <a:spAutoFit/>
          </a:bodyPr>
          <a:lstStyle/>
          <a:p>
            <a:r>
              <a:rPr lang="en-US" sz="2000" b="1" dirty="0" smtClean="0"/>
              <a:t>Cumulative </a:t>
            </a:r>
            <a:r>
              <a:rPr lang="en-US" sz="2000" b="1" dirty="0"/>
              <a:t>Distribution Function – CDF :</a:t>
            </a:r>
            <a:endParaRPr lang="en-US" sz="2000"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717067221"/>
                  </p:ext>
                </p:extLst>
              </p:nvPr>
            </p:nvGraphicFramePr>
            <p:xfrm>
              <a:off x="1107580" y="2687780"/>
              <a:ext cx="7579220" cy="2930144"/>
            </p:xfrm>
            <a:graphic>
              <a:graphicData uri="http://schemas.openxmlformats.org/drawingml/2006/table">
                <a:tbl>
                  <a:tblPr firstRow="1" bandRow="1">
                    <a:tableStyleId>{5940675A-B579-460E-94D1-54222C63F5DA}</a:tableStyleId>
                  </a:tblPr>
                  <a:tblGrid>
                    <a:gridCol w="1894805">
                      <a:extLst>
                        <a:ext uri="{9D8B030D-6E8A-4147-A177-3AD203B41FA5}">
                          <a16:colId xmlns:a16="http://schemas.microsoft.com/office/drawing/2014/main" xmlns="" val="2482072521"/>
                        </a:ext>
                      </a:extLst>
                    </a:gridCol>
                    <a:gridCol w="1152209">
                      <a:extLst>
                        <a:ext uri="{9D8B030D-6E8A-4147-A177-3AD203B41FA5}">
                          <a16:colId xmlns:a16="http://schemas.microsoft.com/office/drawing/2014/main" xmlns="" val="3147900588"/>
                        </a:ext>
                      </a:extLst>
                    </a:gridCol>
                    <a:gridCol w="1742827">
                      <a:extLst>
                        <a:ext uri="{9D8B030D-6E8A-4147-A177-3AD203B41FA5}">
                          <a16:colId xmlns:a16="http://schemas.microsoft.com/office/drawing/2014/main" xmlns="" val="3979876716"/>
                        </a:ext>
                      </a:extLst>
                    </a:gridCol>
                    <a:gridCol w="2789379">
                      <a:extLst>
                        <a:ext uri="{9D8B030D-6E8A-4147-A177-3AD203B41FA5}">
                          <a16:colId xmlns:a16="http://schemas.microsoft.com/office/drawing/2014/main" xmlns="" val="3278571269"/>
                        </a:ext>
                      </a:extLst>
                    </a:gridCol>
                  </a:tblGrid>
                  <a:tr h="558578">
                    <a:tc>
                      <a:txBody>
                        <a:bodyPr/>
                        <a:lstStyle/>
                        <a:p>
                          <a:r>
                            <a:rPr lang="en-US" sz="1400" dirty="0" smtClean="0"/>
                            <a:t>X = Number</a:t>
                          </a:r>
                          <a:r>
                            <a:rPr lang="en-US" sz="1400" baseline="0" dirty="0" smtClean="0"/>
                            <a:t> of Heads</a:t>
                          </a:r>
                          <a:r>
                            <a:rPr lang="en-US" sz="1400" dirty="0" smtClean="0"/>
                            <a:t>(In</a:t>
                          </a:r>
                          <a:r>
                            <a:rPr lang="en-US" sz="1400" baseline="0" dirty="0" smtClean="0"/>
                            <a:t> 3 Flips of a fair Coin)</a:t>
                          </a:r>
                          <a:endParaRPr lang="en-IN" dirty="0"/>
                        </a:p>
                      </a:txBody>
                      <a:tcPr>
                        <a:solidFill>
                          <a:schemeClr val="bg1">
                            <a:lumMod val="65000"/>
                          </a:schemeClr>
                        </a:solidFill>
                      </a:tcPr>
                    </a:tc>
                    <a:tc>
                      <a:txBody>
                        <a:bodyPr/>
                        <a:lstStyle/>
                        <a:p>
                          <a:r>
                            <a:rPr lang="en-US" dirty="0" smtClean="0"/>
                            <a:t>Frequency</a:t>
                          </a:r>
                          <a:endParaRPr lang="en-IN" dirty="0"/>
                        </a:p>
                      </a:txBody>
                      <a:tcPr>
                        <a:solidFill>
                          <a:schemeClr val="bg1">
                            <a:lumMod val="65000"/>
                          </a:schemeClr>
                        </a:solidFill>
                      </a:tcPr>
                    </a:tc>
                    <a:tc>
                      <a:txBody>
                        <a:bodyPr/>
                        <a:lstStyle/>
                        <a:p>
                          <a:r>
                            <a:rPr lang="en-US" dirty="0" smtClean="0"/>
                            <a:t>P(X) =</a:t>
                          </a:r>
                          <a:r>
                            <a:rPr lang="en-US" baseline="0" dirty="0" smtClean="0"/>
                            <a:t> </a:t>
                          </a:r>
                          <a:r>
                            <a:rPr lang="en-US" dirty="0" smtClean="0"/>
                            <a:t>Probability</a:t>
                          </a:r>
                          <a:endParaRPr lang="en-IN" dirty="0"/>
                        </a:p>
                      </a:txBody>
                      <a:tcPr>
                        <a:solidFill>
                          <a:schemeClr val="bg1">
                            <a:lumMod val="65000"/>
                          </a:schemeClr>
                        </a:solidFill>
                      </a:tcPr>
                    </a:tc>
                    <a:tc>
                      <a:txBody>
                        <a:bodyPr/>
                        <a:lstStyle/>
                        <a:p>
                          <a:r>
                            <a:rPr lang="en-US" dirty="0" smtClean="0"/>
                            <a:t>F(X)</a:t>
                          </a:r>
                          <a:r>
                            <a:rPr lang="en-US" baseline="0" dirty="0" smtClean="0"/>
                            <a:t> = </a:t>
                          </a:r>
                          <a:r>
                            <a:rPr lang="en-US" dirty="0" smtClean="0"/>
                            <a:t>CDF  = p( X ≤ x )</a:t>
                          </a:r>
                          <a:endParaRPr lang="en-IN" dirty="0"/>
                        </a:p>
                      </a:txBody>
                      <a:tcPr>
                        <a:solidFill>
                          <a:schemeClr val="bg1">
                            <a:lumMod val="65000"/>
                          </a:schemeClr>
                        </a:solidFill>
                      </a:tcPr>
                    </a:tc>
                    <a:extLst>
                      <a:ext uri="{0D108BD9-81ED-4DB2-BD59-A6C34878D82A}">
                        <a16:rowId xmlns:a16="http://schemas.microsoft.com/office/drawing/2014/main" xmlns="" val="4120305884"/>
                      </a:ext>
                    </a:extLst>
                  </a:tr>
                  <a:tr h="419710">
                    <a:tc>
                      <a:txBody>
                        <a:bodyPr/>
                        <a:lstStyle/>
                        <a:p>
                          <a:r>
                            <a:rPr lang="en-US" sz="1600" b="1" dirty="0" smtClean="0"/>
                            <a:t>0</a:t>
                          </a:r>
                          <a:endParaRPr lang="en-IN" sz="1600" b="1" dirty="0"/>
                        </a:p>
                      </a:txBody>
                      <a:tcPr/>
                    </a:tc>
                    <a:tc>
                      <a:txBody>
                        <a:bodyPr/>
                        <a:lstStyle/>
                        <a:p>
                          <a:r>
                            <a:rPr lang="en-US" sz="1600" b="1" dirty="0" smtClean="0"/>
                            <a:t>1</a:t>
                          </a:r>
                          <a:endParaRPr lang="en-IN" sz="1600"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𝟖</m:t>
                                    </m:r>
                                  </m:den>
                                </m:f>
                              </m:oMath>
                            </m:oMathPara>
                          </a14:m>
                          <a:endParaRPr lang="en-IN" sz="1600" b="1"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 X ≤ 0 )</a:t>
                          </a:r>
                          <a:r>
                            <a:rPr lang="en-IN" sz="1600" baseline="0" dirty="0" smtClean="0"/>
                            <a:t> </a:t>
                          </a:r>
                          <a14:m>
                            <m:oMath xmlns:m="http://schemas.openxmlformats.org/officeDocument/2006/math">
                              <m:r>
                                <a:rPr lang="en-US" sz="1600" b="1" i="1" smtClean="0">
                                  <a:latin typeface="Cambria Math" panose="02040503050406030204" pitchFamily="18" charset="0"/>
                                </a:rPr>
                                <m:t>= </m:t>
                              </m:r>
                              <m:f>
                                <m:fPr>
                                  <m:ctrlPr>
                                    <a:rPr lang="en-IN" sz="1600" b="1" i="1" smtClean="0">
                                      <a:latin typeface="Cambria Math"/>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𝟖</m:t>
                                  </m:r>
                                </m:den>
                              </m:f>
                            </m:oMath>
                          </a14:m>
                          <a:endParaRPr lang="en-IN" sz="1600" b="1" dirty="0"/>
                        </a:p>
                      </a:txBody>
                      <a:tcPr/>
                    </a:tc>
                    <a:extLst>
                      <a:ext uri="{0D108BD9-81ED-4DB2-BD59-A6C34878D82A}">
                        <a16:rowId xmlns:a16="http://schemas.microsoft.com/office/drawing/2014/main" xmlns="" val="2462306112"/>
                      </a:ext>
                    </a:extLst>
                  </a:tr>
                  <a:tr h="419710">
                    <a:tc>
                      <a:txBody>
                        <a:bodyPr/>
                        <a:lstStyle/>
                        <a:p>
                          <a:r>
                            <a:rPr lang="en-US" sz="1600" b="1" dirty="0" smtClean="0"/>
                            <a:t>1</a:t>
                          </a:r>
                          <a:endParaRPr lang="en-IN" sz="1600" b="1" dirty="0"/>
                        </a:p>
                      </a:txBody>
                      <a:tcPr/>
                    </a:tc>
                    <a:tc>
                      <a:txBody>
                        <a:bodyPr/>
                        <a:lstStyle/>
                        <a:p>
                          <a:r>
                            <a:rPr lang="en-US" sz="1600" b="1" dirty="0" smtClean="0"/>
                            <a:t>3</a:t>
                          </a:r>
                          <a:endParaRPr lang="en-IN" sz="1600"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𝟑</m:t>
                                    </m:r>
                                  </m:num>
                                  <m:den>
                                    <m:r>
                                      <a:rPr lang="en-US" sz="1600" b="1" i="1" smtClean="0">
                                        <a:latin typeface="Cambria Math" panose="02040503050406030204" pitchFamily="18" charset="0"/>
                                      </a:rPr>
                                      <m:t>𝟖</m:t>
                                    </m:r>
                                  </m:den>
                                </m:f>
                              </m:oMath>
                            </m:oMathPara>
                          </a14:m>
                          <a:endParaRPr lang="en-IN" sz="1600" b="1"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 X ≤ 1 )</a:t>
                          </a:r>
                          <a:r>
                            <a:rPr lang="en-IN" sz="1600" baseline="0" dirty="0" smtClean="0"/>
                            <a:t> </a:t>
                          </a:r>
                          <a14:m>
                            <m:oMath xmlns:m="http://schemas.openxmlformats.org/officeDocument/2006/math">
                              <m:r>
                                <a:rPr lang="en-US" sz="1600" b="1" i="1" smtClean="0">
                                  <a:latin typeface="Cambria Math" panose="02040503050406030204" pitchFamily="18" charset="0"/>
                                </a:rPr>
                                <m:t>= </m:t>
                              </m:r>
                              <m:f>
                                <m:fPr>
                                  <m:ctrlPr>
                                    <a:rPr lang="en-IN" sz="1600" b="1" i="1" smtClean="0">
                                      <a:latin typeface="Cambria Math"/>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𝟖</m:t>
                                  </m:r>
                                </m:den>
                              </m:f>
                            </m:oMath>
                          </a14:m>
                          <a:r>
                            <a:rPr lang="en-IN" sz="1600" b="1" dirty="0" smtClean="0"/>
                            <a:t> + </a:t>
                          </a:r>
                          <a14:m>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𝟑</m:t>
                                  </m:r>
                                </m:num>
                                <m:den>
                                  <m:r>
                                    <a:rPr lang="en-US" sz="1600" b="1" i="1" smtClean="0">
                                      <a:latin typeface="Cambria Math" panose="02040503050406030204" pitchFamily="18" charset="0"/>
                                    </a:rPr>
                                    <m:t>𝟖</m:t>
                                  </m:r>
                                </m:den>
                              </m:f>
                            </m:oMath>
                          </a14:m>
                          <a:r>
                            <a:rPr lang="en-IN" sz="1600" b="1" dirty="0" smtClean="0"/>
                            <a:t> = </a:t>
                          </a:r>
                          <a14:m>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𝟒</m:t>
                                  </m:r>
                                </m:num>
                                <m:den>
                                  <m:r>
                                    <a:rPr lang="en-US" sz="1600" b="1" i="1" smtClean="0">
                                      <a:latin typeface="Cambria Math" panose="02040503050406030204" pitchFamily="18" charset="0"/>
                                    </a:rPr>
                                    <m:t>𝟖</m:t>
                                  </m:r>
                                </m:den>
                              </m:f>
                            </m:oMath>
                          </a14:m>
                          <a:endParaRPr lang="en-IN" sz="1600" b="1" dirty="0"/>
                        </a:p>
                      </a:txBody>
                      <a:tcPr/>
                    </a:tc>
                    <a:extLst>
                      <a:ext uri="{0D108BD9-81ED-4DB2-BD59-A6C34878D82A}">
                        <a16:rowId xmlns:a16="http://schemas.microsoft.com/office/drawing/2014/main" xmlns="" val="728889050"/>
                      </a:ext>
                    </a:extLst>
                  </a:tr>
                  <a:tr h="419710">
                    <a:tc>
                      <a:txBody>
                        <a:bodyPr/>
                        <a:lstStyle/>
                        <a:p>
                          <a:r>
                            <a:rPr lang="en-US" sz="1600" b="1" dirty="0" smtClean="0"/>
                            <a:t>2</a:t>
                          </a:r>
                          <a:endParaRPr lang="en-IN" sz="1600" b="1" dirty="0"/>
                        </a:p>
                      </a:txBody>
                      <a:tcPr/>
                    </a:tc>
                    <a:tc>
                      <a:txBody>
                        <a:bodyPr/>
                        <a:lstStyle/>
                        <a:p>
                          <a:r>
                            <a:rPr lang="en-US" sz="1600" b="1" dirty="0" smtClean="0"/>
                            <a:t>3</a:t>
                          </a:r>
                          <a:endParaRPr lang="en-IN" sz="1600"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𝟑</m:t>
                                    </m:r>
                                  </m:num>
                                  <m:den>
                                    <m:r>
                                      <a:rPr lang="en-US" sz="1600" b="1" i="1" smtClean="0">
                                        <a:latin typeface="Cambria Math" panose="02040503050406030204" pitchFamily="18" charset="0"/>
                                      </a:rPr>
                                      <m:t>𝟖</m:t>
                                    </m:r>
                                  </m:den>
                                </m:f>
                              </m:oMath>
                            </m:oMathPara>
                          </a14:m>
                          <a:endParaRPr lang="en-IN" sz="1600" b="1"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 X ≤ 2 )</a:t>
                          </a:r>
                          <a:r>
                            <a:rPr lang="en-IN" sz="1600" baseline="0" dirty="0" smtClean="0"/>
                            <a:t> </a:t>
                          </a:r>
                          <a14:m>
                            <m:oMath xmlns:m="http://schemas.openxmlformats.org/officeDocument/2006/math">
                              <m:r>
                                <a:rPr lang="en-US" sz="1600" b="1" i="1" smtClean="0">
                                  <a:latin typeface="Cambria Math" panose="02040503050406030204" pitchFamily="18" charset="0"/>
                                </a:rPr>
                                <m:t>= </m:t>
                              </m:r>
                              <m:f>
                                <m:fPr>
                                  <m:ctrlPr>
                                    <a:rPr lang="en-IN" sz="1600" b="1" i="1" smtClean="0">
                                      <a:latin typeface="Cambria Math"/>
                                    </a:rPr>
                                  </m:ctrlPr>
                                </m:fPr>
                                <m:num>
                                  <m:r>
                                    <a:rPr lang="en-US" sz="1600" b="1" i="1" smtClean="0">
                                      <a:latin typeface="Cambria Math" panose="02040503050406030204" pitchFamily="18" charset="0"/>
                                    </a:rPr>
                                    <m:t>𝟒</m:t>
                                  </m:r>
                                </m:num>
                                <m:den>
                                  <m:r>
                                    <a:rPr lang="en-US" sz="1600" b="1" i="1" smtClean="0">
                                      <a:latin typeface="Cambria Math" panose="02040503050406030204" pitchFamily="18" charset="0"/>
                                    </a:rPr>
                                    <m:t>𝟖</m:t>
                                  </m:r>
                                </m:den>
                              </m:f>
                            </m:oMath>
                          </a14:m>
                          <a:r>
                            <a:rPr lang="en-IN" sz="1600" b="1" dirty="0" smtClean="0"/>
                            <a:t> + </a:t>
                          </a:r>
                          <a14:m>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𝟑</m:t>
                                  </m:r>
                                </m:num>
                                <m:den>
                                  <m:r>
                                    <a:rPr lang="en-US" sz="1600" b="1" i="1" smtClean="0">
                                      <a:latin typeface="Cambria Math" panose="02040503050406030204" pitchFamily="18" charset="0"/>
                                    </a:rPr>
                                    <m:t>𝟖</m:t>
                                  </m:r>
                                </m:den>
                              </m:f>
                            </m:oMath>
                          </a14:m>
                          <a:r>
                            <a:rPr lang="en-IN" sz="1600" b="1" dirty="0" smtClean="0"/>
                            <a:t> = </a:t>
                          </a:r>
                          <a14:m>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𝟕</m:t>
                                  </m:r>
                                </m:num>
                                <m:den>
                                  <m:r>
                                    <a:rPr lang="en-US" sz="1600" b="1" i="1" smtClean="0">
                                      <a:latin typeface="Cambria Math" panose="02040503050406030204" pitchFamily="18" charset="0"/>
                                    </a:rPr>
                                    <m:t>𝟖</m:t>
                                  </m:r>
                                </m:den>
                              </m:f>
                            </m:oMath>
                          </a14:m>
                          <a:endParaRPr lang="en-IN" sz="1600" b="1" dirty="0"/>
                        </a:p>
                      </a:txBody>
                      <a:tcPr/>
                    </a:tc>
                    <a:extLst>
                      <a:ext uri="{0D108BD9-81ED-4DB2-BD59-A6C34878D82A}">
                        <a16:rowId xmlns:a16="http://schemas.microsoft.com/office/drawing/2014/main" xmlns="" val="976149836"/>
                      </a:ext>
                    </a:extLst>
                  </a:tr>
                  <a:tr h="419710">
                    <a:tc>
                      <a:txBody>
                        <a:bodyPr/>
                        <a:lstStyle/>
                        <a:p>
                          <a:r>
                            <a:rPr lang="en-US" sz="1600" b="1" dirty="0" smtClean="0"/>
                            <a:t>3</a:t>
                          </a:r>
                          <a:endParaRPr lang="en-IN" sz="1600" b="1" dirty="0"/>
                        </a:p>
                      </a:txBody>
                      <a:tcPr/>
                    </a:tc>
                    <a:tc>
                      <a:txBody>
                        <a:bodyPr/>
                        <a:lstStyle/>
                        <a:p>
                          <a:r>
                            <a:rPr lang="en-US" sz="1600" b="1" dirty="0" smtClean="0"/>
                            <a:t>1</a:t>
                          </a:r>
                          <a:endParaRPr lang="en-IN" sz="1600" b="1"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𝟖</m:t>
                                    </m:r>
                                  </m:den>
                                </m:f>
                              </m:oMath>
                            </m:oMathPara>
                          </a14:m>
                          <a:endParaRPr lang="en-IN" sz="1600" b="1"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 X ≤ 3 )</a:t>
                          </a:r>
                          <a:r>
                            <a:rPr lang="en-IN" sz="1600" baseline="0" dirty="0" smtClean="0"/>
                            <a:t> </a:t>
                          </a:r>
                          <a14:m>
                            <m:oMath xmlns:m="http://schemas.openxmlformats.org/officeDocument/2006/math">
                              <m:r>
                                <a:rPr lang="en-US" sz="1600" b="1" i="1" smtClean="0">
                                  <a:latin typeface="Cambria Math" panose="02040503050406030204" pitchFamily="18" charset="0"/>
                                </a:rPr>
                                <m:t>= </m:t>
                              </m:r>
                              <m:f>
                                <m:fPr>
                                  <m:ctrlPr>
                                    <a:rPr lang="en-IN" sz="1600" b="1" i="1" smtClean="0">
                                      <a:latin typeface="Cambria Math"/>
                                    </a:rPr>
                                  </m:ctrlPr>
                                </m:fPr>
                                <m:num>
                                  <m:r>
                                    <a:rPr lang="en-US" sz="1600" b="1" i="1" smtClean="0">
                                      <a:latin typeface="Cambria Math" panose="02040503050406030204" pitchFamily="18" charset="0"/>
                                    </a:rPr>
                                    <m:t>𝟕</m:t>
                                  </m:r>
                                </m:num>
                                <m:den>
                                  <m:r>
                                    <a:rPr lang="en-US" sz="1600" b="1" i="1" smtClean="0">
                                      <a:latin typeface="Cambria Math" panose="02040503050406030204" pitchFamily="18" charset="0"/>
                                    </a:rPr>
                                    <m:t>𝟖</m:t>
                                  </m:r>
                                </m:den>
                              </m:f>
                            </m:oMath>
                          </a14:m>
                          <a:r>
                            <a:rPr lang="en-IN" sz="1600" b="1" dirty="0" smtClean="0"/>
                            <a:t> + </a:t>
                          </a:r>
                          <a14:m>
                            <m:oMath xmlns:m="http://schemas.openxmlformats.org/officeDocument/2006/math">
                              <m:f>
                                <m:fPr>
                                  <m:ctrlPr>
                                    <a:rPr lang="en-IN" sz="1600" b="1" i="1" smtClean="0">
                                      <a:latin typeface="Cambria Math"/>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𝟖</m:t>
                                  </m:r>
                                </m:den>
                              </m:f>
                            </m:oMath>
                          </a14:m>
                          <a:r>
                            <a:rPr lang="en-IN" sz="1600" b="1" dirty="0" smtClean="0"/>
                            <a:t> = 1</a:t>
                          </a:r>
                          <a:endParaRPr lang="en-IN" sz="1600" b="1" dirty="0"/>
                        </a:p>
                      </a:txBody>
                      <a:tcPr/>
                    </a:tc>
                    <a:extLst>
                      <a:ext uri="{0D108BD9-81ED-4DB2-BD59-A6C34878D82A}">
                        <a16:rowId xmlns:a16="http://schemas.microsoft.com/office/drawing/2014/main" xmlns="" val="375094367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717067221"/>
                  </p:ext>
                </p:extLst>
              </p:nvPr>
            </p:nvGraphicFramePr>
            <p:xfrm>
              <a:off x="1107580" y="2687780"/>
              <a:ext cx="7579220" cy="2930144"/>
            </p:xfrm>
            <a:graphic>
              <a:graphicData uri="http://schemas.openxmlformats.org/drawingml/2006/table">
                <a:tbl>
                  <a:tblPr firstRow="1" bandRow="1">
                    <a:tableStyleId>{5940675A-B579-460E-94D1-54222C63F5DA}</a:tableStyleId>
                  </a:tblPr>
                  <a:tblGrid>
                    <a:gridCol w="1894805">
                      <a:extLst>
                        <a:ext uri="{9D8B030D-6E8A-4147-A177-3AD203B41FA5}">
                          <a16:colId xmlns:a16="http://schemas.microsoft.com/office/drawing/2014/main" val="2482072521"/>
                        </a:ext>
                      </a:extLst>
                    </a:gridCol>
                    <a:gridCol w="1152209">
                      <a:extLst>
                        <a:ext uri="{9D8B030D-6E8A-4147-A177-3AD203B41FA5}">
                          <a16:colId xmlns:a16="http://schemas.microsoft.com/office/drawing/2014/main" val="3147900588"/>
                        </a:ext>
                      </a:extLst>
                    </a:gridCol>
                    <a:gridCol w="1742827">
                      <a:extLst>
                        <a:ext uri="{9D8B030D-6E8A-4147-A177-3AD203B41FA5}">
                          <a16:colId xmlns:a16="http://schemas.microsoft.com/office/drawing/2014/main" val="3979876716"/>
                        </a:ext>
                      </a:extLst>
                    </a:gridCol>
                    <a:gridCol w="2789379">
                      <a:extLst>
                        <a:ext uri="{9D8B030D-6E8A-4147-A177-3AD203B41FA5}">
                          <a16:colId xmlns:a16="http://schemas.microsoft.com/office/drawing/2014/main" val="3278571269"/>
                        </a:ext>
                      </a:extLst>
                    </a:gridCol>
                  </a:tblGrid>
                  <a:tr h="731520">
                    <a:tc>
                      <a:txBody>
                        <a:bodyPr/>
                        <a:lstStyle/>
                        <a:p>
                          <a:r>
                            <a:rPr lang="en-US" sz="1400" dirty="0" smtClean="0"/>
                            <a:t>X = Number</a:t>
                          </a:r>
                          <a:r>
                            <a:rPr lang="en-US" sz="1400" baseline="0" dirty="0" smtClean="0"/>
                            <a:t> of Heads</a:t>
                          </a:r>
                          <a:r>
                            <a:rPr lang="en-US" sz="1400" dirty="0" smtClean="0"/>
                            <a:t>(In</a:t>
                          </a:r>
                          <a:r>
                            <a:rPr lang="en-US" sz="1400" baseline="0" dirty="0" smtClean="0"/>
                            <a:t> 3 Flips of a fair Coin)</a:t>
                          </a:r>
                          <a:endParaRPr lang="en-IN" dirty="0"/>
                        </a:p>
                      </a:txBody>
                      <a:tcPr>
                        <a:solidFill>
                          <a:schemeClr val="bg1">
                            <a:lumMod val="65000"/>
                          </a:schemeClr>
                        </a:solidFill>
                      </a:tcPr>
                    </a:tc>
                    <a:tc>
                      <a:txBody>
                        <a:bodyPr/>
                        <a:lstStyle/>
                        <a:p>
                          <a:r>
                            <a:rPr lang="en-US" dirty="0" smtClean="0"/>
                            <a:t>Frequency</a:t>
                          </a:r>
                          <a:endParaRPr lang="en-IN" dirty="0"/>
                        </a:p>
                      </a:txBody>
                      <a:tcPr>
                        <a:solidFill>
                          <a:schemeClr val="bg1">
                            <a:lumMod val="65000"/>
                          </a:schemeClr>
                        </a:solidFill>
                      </a:tcPr>
                    </a:tc>
                    <a:tc>
                      <a:txBody>
                        <a:bodyPr/>
                        <a:lstStyle/>
                        <a:p>
                          <a:r>
                            <a:rPr lang="en-US" dirty="0" smtClean="0"/>
                            <a:t>P(X) =</a:t>
                          </a:r>
                          <a:r>
                            <a:rPr lang="en-US" baseline="0" dirty="0" smtClean="0"/>
                            <a:t> </a:t>
                          </a:r>
                          <a:r>
                            <a:rPr lang="en-US" dirty="0" smtClean="0"/>
                            <a:t>Probability</a:t>
                          </a:r>
                          <a:endParaRPr lang="en-IN" dirty="0"/>
                        </a:p>
                      </a:txBody>
                      <a:tcPr>
                        <a:solidFill>
                          <a:schemeClr val="bg1">
                            <a:lumMod val="65000"/>
                          </a:schemeClr>
                        </a:solidFill>
                      </a:tcPr>
                    </a:tc>
                    <a:tc>
                      <a:txBody>
                        <a:bodyPr/>
                        <a:lstStyle/>
                        <a:p>
                          <a:r>
                            <a:rPr lang="en-US" dirty="0" smtClean="0"/>
                            <a:t>F(X)</a:t>
                          </a:r>
                          <a:r>
                            <a:rPr lang="en-US" baseline="0" dirty="0" smtClean="0"/>
                            <a:t> = </a:t>
                          </a:r>
                          <a:r>
                            <a:rPr lang="en-US" dirty="0" smtClean="0"/>
                            <a:t>CDF  = p( X ≤ x )</a:t>
                          </a:r>
                          <a:endParaRPr lang="en-IN" dirty="0"/>
                        </a:p>
                      </a:txBody>
                      <a:tcPr>
                        <a:solidFill>
                          <a:schemeClr val="bg1">
                            <a:lumMod val="65000"/>
                          </a:schemeClr>
                        </a:solidFill>
                      </a:tcPr>
                    </a:tc>
                    <a:extLst>
                      <a:ext uri="{0D108BD9-81ED-4DB2-BD59-A6C34878D82A}">
                        <a16:rowId xmlns:a16="http://schemas.microsoft.com/office/drawing/2014/main" val="4120305884"/>
                      </a:ext>
                    </a:extLst>
                  </a:tr>
                  <a:tr h="549656">
                    <a:tc>
                      <a:txBody>
                        <a:bodyPr/>
                        <a:lstStyle/>
                        <a:p>
                          <a:r>
                            <a:rPr lang="en-US" sz="1600" b="1" dirty="0" smtClean="0"/>
                            <a:t>0</a:t>
                          </a:r>
                          <a:endParaRPr lang="en-IN" sz="1600" b="1" dirty="0"/>
                        </a:p>
                      </a:txBody>
                      <a:tcPr/>
                    </a:tc>
                    <a:tc>
                      <a:txBody>
                        <a:bodyPr/>
                        <a:lstStyle/>
                        <a:p>
                          <a:r>
                            <a:rPr lang="en-US" sz="1600" b="1" dirty="0" smtClean="0"/>
                            <a:t>1</a:t>
                          </a:r>
                          <a:endParaRPr lang="en-IN" sz="1600" b="1" dirty="0"/>
                        </a:p>
                      </a:txBody>
                      <a:tcPr/>
                    </a:tc>
                    <a:tc>
                      <a:txBody>
                        <a:bodyPr/>
                        <a:lstStyle/>
                        <a:p>
                          <a:endParaRPr lang="en-US"/>
                        </a:p>
                      </a:txBody>
                      <a:tcPr>
                        <a:blipFill>
                          <a:blip r:embed="rId2"/>
                          <a:stretch>
                            <a:fillRect l="-175175" t="-132967" r="-161189" b="-300000"/>
                          </a:stretch>
                        </a:blipFill>
                      </a:tcPr>
                    </a:tc>
                    <a:tc>
                      <a:txBody>
                        <a:bodyPr/>
                        <a:lstStyle/>
                        <a:p>
                          <a:endParaRPr lang="en-US"/>
                        </a:p>
                      </a:txBody>
                      <a:tcPr>
                        <a:blipFill>
                          <a:blip r:embed="rId2"/>
                          <a:stretch>
                            <a:fillRect l="-171834" t="-132967" r="-655" b="-300000"/>
                          </a:stretch>
                        </a:blipFill>
                      </a:tcPr>
                    </a:tc>
                    <a:extLst>
                      <a:ext uri="{0D108BD9-81ED-4DB2-BD59-A6C34878D82A}">
                        <a16:rowId xmlns:a16="http://schemas.microsoft.com/office/drawing/2014/main" val="2462306112"/>
                      </a:ext>
                    </a:extLst>
                  </a:tr>
                  <a:tr h="549656">
                    <a:tc>
                      <a:txBody>
                        <a:bodyPr/>
                        <a:lstStyle/>
                        <a:p>
                          <a:r>
                            <a:rPr lang="en-US" sz="1600" b="1" dirty="0" smtClean="0"/>
                            <a:t>1</a:t>
                          </a:r>
                          <a:endParaRPr lang="en-IN" sz="1600" b="1" dirty="0"/>
                        </a:p>
                      </a:txBody>
                      <a:tcPr/>
                    </a:tc>
                    <a:tc>
                      <a:txBody>
                        <a:bodyPr/>
                        <a:lstStyle/>
                        <a:p>
                          <a:r>
                            <a:rPr lang="en-US" sz="1600" b="1" dirty="0" smtClean="0"/>
                            <a:t>3</a:t>
                          </a:r>
                          <a:endParaRPr lang="en-IN" sz="1600" b="1" dirty="0"/>
                        </a:p>
                      </a:txBody>
                      <a:tcPr/>
                    </a:tc>
                    <a:tc>
                      <a:txBody>
                        <a:bodyPr/>
                        <a:lstStyle/>
                        <a:p>
                          <a:endParaRPr lang="en-US"/>
                        </a:p>
                      </a:txBody>
                      <a:tcPr>
                        <a:blipFill>
                          <a:blip r:embed="rId2"/>
                          <a:stretch>
                            <a:fillRect l="-175175" t="-235556" r="-161189" b="-203333"/>
                          </a:stretch>
                        </a:blipFill>
                      </a:tcPr>
                    </a:tc>
                    <a:tc>
                      <a:txBody>
                        <a:bodyPr/>
                        <a:lstStyle/>
                        <a:p>
                          <a:endParaRPr lang="en-US"/>
                        </a:p>
                      </a:txBody>
                      <a:tcPr>
                        <a:blipFill>
                          <a:blip r:embed="rId2"/>
                          <a:stretch>
                            <a:fillRect l="-171834" t="-235556" r="-655" b="-203333"/>
                          </a:stretch>
                        </a:blipFill>
                      </a:tcPr>
                    </a:tc>
                    <a:extLst>
                      <a:ext uri="{0D108BD9-81ED-4DB2-BD59-A6C34878D82A}">
                        <a16:rowId xmlns:a16="http://schemas.microsoft.com/office/drawing/2014/main" val="728889050"/>
                      </a:ext>
                    </a:extLst>
                  </a:tr>
                  <a:tr h="549656">
                    <a:tc>
                      <a:txBody>
                        <a:bodyPr/>
                        <a:lstStyle/>
                        <a:p>
                          <a:r>
                            <a:rPr lang="en-US" sz="1600" b="1" dirty="0" smtClean="0"/>
                            <a:t>2</a:t>
                          </a:r>
                          <a:endParaRPr lang="en-IN" sz="1600" b="1" dirty="0"/>
                        </a:p>
                      </a:txBody>
                      <a:tcPr/>
                    </a:tc>
                    <a:tc>
                      <a:txBody>
                        <a:bodyPr/>
                        <a:lstStyle/>
                        <a:p>
                          <a:r>
                            <a:rPr lang="en-US" sz="1600" b="1" dirty="0" smtClean="0"/>
                            <a:t>3</a:t>
                          </a:r>
                          <a:endParaRPr lang="en-IN" sz="1600" b="1" dirty="0"/>
                        </a:p>
                      </a:txBody>
                      <a:tcPr/>
                    </a:tc>
                    <a:tc>
                      <a:txBody>
                        <a:bodyPr/>
                        <a:lstStyle/>
                        <a:p>
                          <a:endParaRPr lang="en-US"/>
                        </a:p>
                      </a:txBody>
                      <a:tcPr>
                        <a:blipFill>
                          <a:blip r:embed="rId2"/>
                          <a:stretch>
                            <a:fillRect l="-175175" t="-331868" r="-161189" b="-101099"/>
                          </a:stretch>
                        </a:blipFill>
                      </a:tcPr>
                    </a:tc>
                    <a:tc>
                      <a:txBody>
                        <a:bodyPr/>
                        <a:lstStyle/>
                        <a:p>
                          <a:endParaRPr lang="en-US"/>
                        </a:p>
                      </a:txBody>
                      <a:tcPr>
                        <a:blipFill>
                          <a:blip r:embed="rId2"/>
                          <a:stretch>
                            <a:fillRect l="-171834" t="-331868" r="-655" b="-101099"/>
                          </a:stretch>
                        </a:blipFill>
                      </a:tcPr>
                    </a:tc>
                    <a:extLst>
                      <a:ext uri="{0D108BD9-81ED-4DB2-BD59-A6C34878D82A}">
                        <a16:rowId xmlns:a16="http://schemas.microsoft.com/office/drawing/2014/main" val="976149836"/>
                      </a:ext>
                    </a:extLst>
                  </a:tr>
                  <a:tr h="549656">
                    <a:tc>
                      <a:txBody>
                        <a:bodyPr/>
                        <a:lstStyle/>
                        <a:p>
                          <a:r>
                            <a:rPr lang="en-US" sz="1600" b="1" dirty="0" smtClean="0"/>
                            <a:t>3</a:t>
                          </a:r>
                          <a:endParaRPr lang="en-IN" sz="1600" b="1" dirty="0"/>
                        </a:p>
                      </a:txBody>
                      <a:tcPr/>
                    </a:tc>
                    <a:tc>
                      <a:txBody>
                        <a:bodyPr/>
                        <a:lstStyle/>
                        <a:p>
                          <a:r>
                            <a:rPr lang="en-US" sz="1600" b="1" dirty="0" smtClean="0"/>
                            <a:t>1</a:t>
                          </a:r>
                          <a:endParaRPr lang="en-IN" sz="1600" b="1" dirty="0"/>
                        </a:p>
                      </a:txBody>
                      <a:tcPr/>
                    </a:tc>
                    <a:tc>
                      <a:txBody>
                        <a:bodyPr/>
                        <a:lstStyle/>
                        <a:p>
                          <a:endParaRPr lang="en-US"/>
                        </a:p>
                      </a:txBody>
                      <a:tcPr>
                        <a:blipFill>
                          <a:blip r:embed="rId2"/>
                          <a:stretch>
                            <a:fillRect l="-175175" t="-436667" r="-161189" b="-2222"/>
                          </a:stretch>
                        </a:blipFill>
                      </a:tcPr>
                    </a:tc>
                    <a:tc>
                      <a:txBody>
                        <a:bodyPr/>
                        <a:lstStyle/>
                        <a:p>
                          <a:endParaRPr lang="en-US"/>
                        </a:p>
                      </a:txBody>
                      <a:tcPr>
                        <a:blipFill>
                          <a:blip r:embed="rId2"/>
                          <a:stretch>
                            <a:fillRect l="-171834" t="-436667" r="-655" b="-2222"/>
                          </a:stretch>
                        </a:blipFill>
                      </a:tcPr>
                    </a:tc>
                    <a:extLst>
                      <a:ext uri="{0D108BD9-81ED-4DB2-BD59-A6C34878D82A}">
                        <a16:rowId xmlns:a16="http://schemas.microsoft.com/office/drawing/2014/main" val="3750943671"/>
                      </a:ext>
                    </a:extLst>
                  </a:tr>
                </a:tbl>
              </a:graphicData>
            </a:graphic>
          </p:graphicFrame>
        </mc:Fallback>
      </mc:AlternateContent>
    </p:spTree>
    <p:extLst>
      <p:ext uri="{BB962C8B-B14F-4D97-AF65-F5344CB8AC3E}">
        <p14:creationId xmlns:p14="http://schemas.microsoft.com/office/powerpoint/2010/main" val="3864631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idx="1"/>
          </p:nvPr>
        </p:nvSpPr>
        <p:spPr>
          <a:xfrm>
            <a:off x="448299" y="567964"/>
            <a:ext cx="6069260" cy="553968"/>
          </a:xfrm>
          <a:prstGeom prst="rect">
            <a:avLst/>
          </a:prstGeom>
        </p:spPr>
        <p:txBody>
          <a:bodyPr wrap="none">
            <a:spAutoFit/>
          </a:bodyPr>
          <a:lstStyle/>
          <a:p>
            <a:pPr algn="l"/>
            <a:r>
              <a:rPr lang="en-US" altLang="en-US" sz="2400" b="1" dirty="0" smtClean="0"/>
              <a:t>Cumulative distribution function (CDF)</a:t>
            </a:r>
            <a:endParaRPr lang="en-US" sz="2400" b="1" dirty="0"/>
          </a:p>
        </p:txBody>
      </p:sp>
      <p:sp>
        <p:nvSpPr>
          <p:cNvPr id="3" name="Text Placeholder 2"/>
          <p:cNvSpPr>
            <a:spLocks noGrp="1"/>
          </p:cNvSpPr>
          <p:nvPr>
            <p:ph type="body" idx="2"/>
          </p:nvPr>
        </p:nvSpPr>
        <p:spPr/>
        <p:txBody>
          <a:bodyPr/>
          <a:lstStyle/>
          <a:p>
            <a:r>
              <a:rPr lang="en-US" dirty="0" smtClean="0"/>
              <a:t>Let’s consider an example: The outcome of a roll of a dice.</a:t>
            </a:r>
            <a:endParaRPr lang="en-IN"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078327649"/>
                  </p:ext>
                </p:extLst>
              </p:nvPr>
            </p:nvGraphicFramePr>
            <p:xfrm>
              <a:off x="494662" y="2138717"/>
              <a:ext cx="5341926" cy="3668398"/>
            </p:xfrm>
            <a:graphic>
              <a:graphicData uri="http://schemas.openxmlformats.org/drawingml/2006/table">
                <a:tbl>
                  <a:tblPr firstRow="1" bandRow="1">
                    <a:tableStyleId>{5940675A-B579-460E-94D1-54222C63F5DA}</a:tableStyleId>
                  </a:tblPr>
                  <a:tblGrid>
                    <a:gridCol w="971856">
                      <a:extLst>
                        <a:ext uri="{9D8B030D-6E8A-4147-A177-3AD203B41FA5}">
                          <a16:colId xmlns:a16="http://schemas.microsoft.com/office/drawing/2014/main" xmlns="" val="1875850824"/>
                        </a:ext>
                      </a:extLst>
                    </a:gridCol>
                    <a:gridCol w="1302328">
                      <a:extLst>
                        <a:ext uri="{9D8B030D-6E8A-4147-A177-3AD203B41FA5}">
                          <a16:colId xmlns:a16="http://schemas.microsoft.com/office/drawing/2014/main" xmlns="" val="172062079"/>
                        </a:ext>
                      </a:extLst>
                    </a:gridCol>
                    <a:gridCol w="3067742">
                      <a:extLst>
                        <a:ext uri="{9D8B030D-6E8A-4147-A177-3AD203B41FA5}">
                          <a16:colId xmlns:a16="http://schemas.microsoft.com/office/drawing/2014/main" xmlns="" val="4252123016"/>
                        </a:ext>
                      </a:extLst>
                    </a:gridCol>
                  </a:tblGrid>
                  <a:tr h="370840">
                    <a:tc>
                      <a:txBody>
                        <a:bodyPr/>
                        <a:lstStyle/>
                        <a:p>
                          <a:pPr algn="ctr"/>
                          <a:r>
                            <a:rPr lang="en-US" sz="1600" dirty="0" smtClean="0"/>
                            <a:t>X</a:t>
                          </a:r>
                          <a:endParaRPr lang="en-IN" sz="1600" dirty="0"/>
                        </a:p>
                      </a:txBody>
                      <a:tcPr>
                        <a:solidFill>
                          <a:schemeClr val="bg1">
                            <a:lumMod val="85000"/>
                          </a:schemeClr>
                        </a:solidFill>
                      </a:tcPr>
                    </a:tc>
                    <a:tc>
                      <a:txBody>
                        <a:bodyPr/>
                        <a:lstStyle/>
                        <a:p>
                          <a:pPr algn="ctr"/>
                          <a:r>
                            <a:rPr lang="en-US" sz="1600" dirty="0" smtClean="0"/>
                            <a:t>Probability</a:t>
                          </a:r>
                          <a:endParaRPr lang="en-IN" sz="1600" dirty="0"/>
                        </a:p>
                      </a:txBody>
                      <a:tcPr>
                        <a:solidFill>
                          <a:schemeClr val="bg1">
                            <a:lumMod val="85000"/>
                          </a:schemeClr>
                        </a:solidFill>
                      </a:tcPr>
                    </a:tc>
                    <a:tc>
                      <a:txBody>
                        <a:bodyPr/>
                        <a:lstStyle/>
                        <a:p>
                          <a:pPr algn="ctr"/>
                          <a:r>
                            <a:rPr lang="en-US" sz="1600" dirty="0" smtClean="0"/>
                            <a:t>CDF = p( X ≤ x)</a:t>
                          </a:r>
                          <a:endParaRPr lang="en-IN" sz="1600" dirty="0"/>
                        </a:p>
                      </a:txBody>
                      <a:tcPr>
                        <a:solidFill>
                          <a:schemeClr val="bg1">
                            <a:lumMod val="85000"/>
                          </a:schemeClr>
                        </a:solidFill>
                      </a:tcPr>
                    </a:tc>
                    <a:extLst>
                      <a:ext uri="{0D108BD9-81ED-4DB2-BD59-A6C34878D82A}">
                        <a16:rowId xmlns:a16="http://schemas.microsoft.com/office/drawing/2014/main" xmlns="" val="1145789296"/>
                      </a:ext>
                    </a:extLst>
                  </a:tr>
                  <a:tr h="370840">
                    <a:tc>
                      <a:txBody>
                        <a:bodyPr/>
                        <a:lstStyle/>
                        <a:p>
                          <a:pPr algn="ctr"/>
                          <a:r>
                            <a:rPr lang="en-US" sz="1600" dirty="0" smtClean="0"/>
                            <a:t>1</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1 )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a14:m>
                          <a:endParaRPr lang="en-IN" sz="1600" dirty="0"/>
                        </a:p>
                      </a:txBody>
                      <a:tcPr/>
                    </a:tc>
                    <a:extLst>
                      <a:ext uri="{0D108BD9-81ED-4DB2-BD59-A6C34878D82A}">
                        <a16:rowId xmlns:a16="http://schemas.microsoft.com/office/drawing/2014/main" xmlns="" val="4108335816"/>
                      </a:ext>
                    </a:extLst>
                  </a:tr>
                  <a:tr h="370840">
                    <a:tc>
                      <a:txBody>
                        <a:bodyPr/>
                        <a:lstStyle/>
                        <a:p>
                          <a:pPr algn="ctr"/>
                          <a:r>
                            <a:rPr lang="en-US" sz="1600" dirty="0" smtClean="0"/>
                            <a:t>2</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2 )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2</m:t>
                                  </m:r>
                                </m:num>
                                <m:den>
                                  <m:r>
                                    <a:rPr lang="en-US" sz="1600" smtClean="0">
                                      <a:latin typeface="Cambria Math" panose="02040503050406030204" pitchFamily="18" charset="0"/>
                                    </a:rPr>
                                    <m:t>6</m:t>
                                  </m:r>
                                </m:den>
                              </m:f>
                            </m:oMath>
                          </a14:m>
                          <a:endParaRPr lang="en-IN" sz="1600" dirty="0"/>
                        </a:p>
                      </a:txBody>
                      <a:tcPr/>
                    </a:tc>
                    <a:extLst>
                      <a:ext uri="{0D108BD9-81ED-4DB2-BD59-A6C34878D82A}">
                        <a16:rowId xmlns:a16="http://schemas.microsoft.com/office/drawing/2014/main" xmlns="" val="962760565"/>
                      </a:ext>
                    </a:extLst>
                  </a:tr>
                  <a:tr h="370840">
                    <a:tc>
                      <a:txBody>
                        <a:bodyPr/>
                        <a:lstStyle/>
                        <a:p>
                          <a:pPr algn="ctr"/>
                          <a:r>
                            <a:rPr lang="en-US" sz="1600" dirty="0" smtClean="0"/>
                            <a:t>3</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3 )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2</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3</m:t>
                                  </m:r>
                                </m:num>
                                <m:den>
                                  <m:r>
                                    <a:rPr lang="en-US" sz="1600" smtClean="0">
                                      <a:latin typeface="Cambria Math" panose="02040503050406030204" pitchFamily="18" charset="0"/>
                                    </a:rPr>
                                    <m:t>6</m:t>
                                  </m:r>
                                </m:den>
                              </m:f>
                            </m:oMath>
                          </a14:m>
                          <a:endParaRPr lang="en-IN" sz="1600" dirty="0"/>
                        </a:p>
                      </a:txBody>
                      <a:tcPr/>
                    </a:tc>
                    <a:extLst>
                      <a:ext uri="{0D108BD9-81ED-4DB2-BD59-A6C34878D82A}">
                        <a16:rowId xmlns:a16="http://schemas.microsoft.com/office/drawing/2014/main" xmlns="" val="2410397237"/>
                      </a:ext>
                    </a:extLst>
                  </a:tr>
                  <a:tr h="370840">
                    <a:tc>
                      <a:txBody>
                        <a:bodyPr/>
                        <a:lstStyle/>
                        <a:p>
                          <a:pPr algn="ctr"/>
                          <a:r>
                            <a:rPr lang="en-US" sz="1600" dirty="0" smtClean="0"/>
                            <a:t>4</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4 )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3</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4</m:t>
                                  </m:r>
                                </m:num>
                                <m:den>
                                  <m:r>
                                    <a:rPr lang="en-US" sz="1600" smtClean="0">
                                      <a:latin typeface="Cambria Math" panose="02040503050406030204" pitchFamily="18" charset="0"/>
                                    </a:rPr>
                                    <m:t>6</m:t>
                                  </m:r>
                                </m:den>
                              </m:f>
                            </m:oMath>
                          </a14:m>
                          <a:endParaRPr lang="en-IN" sz="1600" dirty="0"/>
                        </a:p>
                      </a:txBody>
                      <a:tcPr/>
                    </a:tc>
                    <a:extLst>
                      <a:ext uri="{0D108BD9-81ED-4DB2-BD59-A6C34878D82A}">
                        <a16:rowId xmlns:a16="http://schemas.microsoft.com/office/drawing/2014/main" xmlns="" val="814336594"/>
                      </a:ext>
                    </a:extLst>
                  </a:tr>
                  <a:tr h="370840">
                    <a:tc>
                      <a:txBody>
                        <a:bodyPr/>
                        <a:lstStyle/>
                        <a:p>
                          <a:pPr algn="ctr"/>
                          <a:r>
                            <a:rPr lang="en-US" sz="1600" dirty="0" smtClean="0"/>
                            <a:t>5</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5 )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4</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5</m:t>
                                  </m:r>
                                </m:num>
                                <m:den>
                                  <m:r>
                                    <a:rPr lang="en-US" sz="1600" smtClean="0">
                                      <a:latin typeface="Cambria Math" panose="02040503050406030204" pitchFamily="18" charset="0"/>
                                    </a:rPr>
                                    <m:t>6</m:t>
                                  </m:r>
                                </m:den>
                              </m:f>
                            </m:oMath>
                          </a14:m>
                          <a:endParaRPr lang="en-IN" sz="1600" dirty="0"/>
                        </a:p>
                      </a:txBody>
                      <a:tcPr/>
                    </a:tc>
                    <a:extLst>
                      <a:ext uri="{0D108BD9-81ED-4DB2-BD59-A6C34878D82A}">
                        <a16:rowId xmlns:a16="http://schemas.microsoft.com/office/drawing/2014/main" xmlns="" val="4005229244"/>
                      </a:ext>
                    </a:extLst>
                  </a:tr>
                  <a:tr h="370840">
                    <a:tc>
                      <a:txBody>
                        <a:bodyPr/>
                        <a:lstStyle/>
                        <a:p>
                          <a:pPr algn="ctr"/>
                          <a:r>
                            <a:rPr lang="en-US" sz="1600" dirty="0" smtClean="0"/>
                            <a:t>6</a:t>
                          </a:r>
                          <a:endParaRPr lang="en-IN" sz="16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oMath>
                            </m:oMathPara>
                          </a14:m>
                          <a:endParaRPr lang="en-IN" sz="1600" dirty="0"/>
                        </a:p>
                      </a:txBody>
                      <a:tcPr/>
                    </a:tc>
                    <a:tc>
                      <a:txBody>
                        <a:bodyPr/>
                        <a:lstStyle/>
                        <a:p>
                          <a:pPr algn="ctr"/>
                          <a:r>
                            <a:rPr lang="en-US" sz="1600" dirty="0" smtClean="0"/>
                            <a:t>p( X ≤ 6 )</a:t>
                          </a:r>
                          <a:r>
                            <a:rPr lang="en-IN" sz="1600" baseline="0" dirty="0" smtClean="0"/>
                            <a:t> </a:t>
                          </a:r>
                          <a14:m>
                            <m:oMath xmlns:m="http://schemas.openxmlformats.org/officeDocument/2006/math">
                              <m:r>
                                <a:rPr lang="en-US" sz="1600" smtClean="0">
                                  <a:latin typeface="Cambria Math" panose="02040503050406030204" pitchFamily="18" charset="0"/>
                                </a:rPr>
                                <m:t>= </m:t>
                              </m:r>
                              <m:f>
                                <m:fPr>
                                  <m:ctrlPr>
                                    <a:rPr lang="en-IN" sz="1600" i="1" smtClean="0">
                                      <a:latin typeface="Cambria Math"/>
                                    </a:rPr>
                                  </m:ctrlPr>
                                </m:fPr>
                                <m:num>
                                  <m:r>
                                    <a:rPr lang="en-US" sz="1600" smtClean="0">
                                      <a:latin typeface="Cambria Math" panose="02040503050406030204" pitchFamily="18" charset="0"/>
                                    </a:rPr>
                                    <m:t>5</m:t>
                                  </m:r>
                                </m:num>
                                <m:den>
                                  <m:r>
                                    <a:rPr lang="en-US" sz="1600" smtClean="0">
                                      <a:latin typeface="Cambria Math" panose="02040503050406030204" pitchFamily="18" charset="0"/>
                                    </a:rPr>
                                    <m:t>6</m:t>
                                  </m:r>
                                </m:den>
                              </m:f>
                              <m:r>
                                <m:rPr>
                                  <m:nor/>
                                </m:rPr>
                                <a:rPr lang="en-IN" sz="1600" dirty="0" smtClean="0"/>
                                <m:t> + </m:t>
                              </m:r>
                              <m:f>
                                <m:fPr>
                                  <m:ctrlPr>
                                    <a:rPr lang="en-IN" sz="1600" i="1" smtClean="0">
                                      <a:latin typeface="Cambria Math"/>
                                    </a:rPr>
                                  </m:ctrlPr>
                                </m:fPr>
                                <m:num>
                                  <m:r>
                                    <a:rPr lang="en-US" sz="1600" smtClean="0">
                                      <a:latin typeface="Cambria Math" panose="02040503050406030204" pitchFamily="18" charset="0"/>
                                    </a:rPr>
                                    <m:t>1</m:t>
                                  </m:r>
                                </m:num>
                                <m:den>
                                  <m:r>
                                    <a:rPr lang="en-US" sz="1600" smtClean="0">
                                      <a:latin typeface="Cambria Math" panose="02040503050406030204" pitchFamily="18" charset="0"/>
                                    </a:rPr>
                                    <m:t>6</m:t>
                                  </m:r>
                                </m:den>
                              </m:f>
                              <m:r>
                                <m:rPr>
                                  <m:nor/>
                                </m:rPr>
                                <a:rPr lang="en-IN" sz="1600" dirty="0" smtClean="0"/>
                                <m:t> =</m:t>
                              </m:r>
                              <m:r>
                                <m:rPr>
                                  <m:nor/>
                                </m:rPr>
                                <a:rPr lang="en-US" sz="1600" dirty="0" smtClean="0"/>
                                <m:t> 1</m:t>
                              </m:r>
                            </m:oMath>
                          </a14:m>
                          <a:endParaRPr lang="en-IN" sz="1600" dirty="0"/>
                        </a:p>
                      </a:txBody>
                      <a:tcPr/>
                    </a:tc>
                    <a:extLst>
                      <a:ext uri="{0D108BD9-81ED-4DB2-BD59-A6C34878D82A}">
                        <a16:rowId xmlns:a16="http://schemas.microsoft.com/office/drawing/2014/main" xmlns="" val="167633103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078327649"/>
                  </p:ext>
                </p:extLst>
              </p:nvPr>
            </p:nvGraphicFramePr>
            <p:xfrm>
              <a:off x="494662" y="2138717"/>
              <a:ext cx="5341926" cy="3668398"/>
            </p:xfrm>
            <a:graphic>
              <a:graphicData uri="http://schemas.openxmlformats.org/drawingml/2006/table">
                <a:tbl>
                  <a:tblPr firstRow="1" bandRow="1">
                    <a:tableStyleId>{5940675A-B579-460E-94D1-54222C63F5DA}</a:tableStyleId>
                  </a:tblPr>
                  <a:tblGrid>
                    <a:gridCol w="971856">
                      <a:extLst>
                        <a:ext uri="{9D8B030D-6E8A-4147-A177-3AD203B41FA5}">
                          <a16:colId xmlns:a16="http://schemas.microsoft.com/office/drawing/2014/main" val="1875850824"/>
                        </a:ext>
                      </a:extLst>
                    </a:gridCol>
                    <a:gridCol w="1302328">
                      <a:extLst>
                        <a:ext uri="{9D8B030D-6E8A-4147-A177-3AD203B41FA5}">
                          <a16:colId xmlns:a16="http://schemas.microsoft.com/office/drawing/2014/main" val="172062079"/>
                        </a:ext>
                      </a:extLst>
                    </a:gridCol>
                    <a:gridCol w="3067742">
                      <a:extLst>
                        <a:ext uri="{9D8B030D-6E8A-4147-A177-3AD203B41FA5}">
                          <a16:colId xmlns:a16="http://schemas.microsoft.com/office/drawing/2014/main" val="4252123016"/>
                        </a:ext>
                      </a:extLst>
                    </a:gridCol>
                  </a:tblGrid>
                  <a:tr h="370840">
                    <a:tc>
                      <a:txBody>
                        <a:bodyPr/>
                        <a:lstStyle/>
                        <a:p>
                          <a:pPr algn="ctr"/>
                          <a:r>
                            <a:rPr lang="en-US" sz="1600" dirty="0" smtClean="0"/>
                            <a:t>X</a:t>
                          </a:r>
                          <a:endParaRPr lang="en-IN" sz="1600" dirty="0"/>
                        </a:p>
                      </a:txBody>
                      <a:tcPr>
                        <a:solidFill>
                          <a:schemeClr val="bg1">
                            <a:lumMod val="85000"/>
                          </a:schemeClr>
                        </a:solidFill>
                      </a:tcPr>
                    </a:tc>
                    <a:tc>
                      <a:txBody>
                        <a:bodyPr/>
                        <a:lstStyle/>
                        <a:p>
                          <a:pPr algn="ctr"/>
                          <a:r>
                            <a:rPr lang="en-US" sz="1600" dirty="0" smtClean="0"/>
                            <a:t>Probability</a:t>
                          </a:r>
                          <a:endParaRPr lang="en-IN" sz="1600" dirty="0"/>
                        </a:p>
                      </a:txBody>
                      <a:tcPr>
                        <a:solidFill>
                          <a:schemeClr val="bg1">
                            <a:lumMod val="85000"/>
                          </a:schemeClr>
                        </a:solidFill>
                      </a:tcPr>
                    </a:tc>
                    <a:tc>
                      <a:txBody>
                        <a:bodyPr/>
                        <a:lstStyle/>
                        <a:p>
                          <a:pPr algn="ctr"/>
                          <a:r>
                            <a:rPr lang="en-US" sz="1600" dirty="0" smtClean="0"/>
                            <a:t>CDF = p( X ≤ x)</a:t>
                          </a:r>
                          <a:endParaRPr lang="en-IN" sz="1600" dirty="0"/>
                        </a:p>
                      </a:txBody>
                      <a:tcPr>
                        <a:solidFill>
                          <a:schemeClr val="bg1">
                            <a:lumMod val="85000"/>
                          </a:schemeClr>
                        </a:solidFill>
                      </a:tcPr>
                    </a:tc>
                    <a:extLst>
                      <a:ext uri="{0D108BD9-81ED-4DB2-BD59-A6C34878D82A}">
                        <a16:rowId xmlns:a16="http://schemas.microsoft.com/office/drawing/2014/main" val="1145789296"/>
                      </a:ext>
                    </a:extLst>
                  </a:tr>
                  <a:tr h="549593">
                    <a:tc>
                      <a:txBody>
                        <a:bodyPr/>
                        <a:lstStyle/>
                        <a:p>
                          <a:pPr algn="ctr"/>
                          <a:r>
                            <a:rPr lang="en-US" sz="1600" dirty="0" smtClean="0"/>
                            <a:t>1</a:t>
                          </a:r>
                          <a:endParaRPr lang="en-IN" sz="1600" dirty="0"/>
                        </a:p>
                      </a:txBody>
                      <a:tcPr/>
                    </a:tc>
                    <a:tc>
                      <a:txBody>
                        <a:bodyPr/>
                        <a:lstStyle/>
                        <a:p>
                          <a:endParaRPr lang="en-US"/>
                        </a:p>
                      </a:txBody>
                      <a:tcPr>
                        <a:blipFill>
                          <a:blip r:embed="rId2"/>
                          <a:stretch>
                            <a:fillRect l="-75587" t="-70000" r="-237559" b="-504444"/>
                          </a:stretch>
                        </a:blipFill>
                      </a:tcPr>
                    </a:tc>
                    <a:tc>
                      <a:txBody>
                        <a:bodyPr/>
                        <a:lstStyle/>
                        <a:p>
                          <a:endParaRPr lang="en-US"/>
                        </a:p>
                      </a:txBody>
                      <a:tcPr>
                        <a:blipFill>
                          <a:blip r:embed="rId2"/>
                          <a:stretch>
                            <a:fillRect l="-74206" t="-70000" r="-397" b="-504444"/>
                          </a:stretch>
                        </a:blipFill>
                      </a:tcPr>
                    </a:tc>
                    <a:extLst>
                      <a:ext uri="{0D108BD9-81ED-4DB2-BD59-A6C34878D82A}">
                        <a16:rowId xmlns:a16="http://schemas.microsoft.com/office/drawing/2014/main" val="4108335816"/>
                      </a:ext>
                    </a:extLst>
                  </a:tr>
                  <a:tr h="549593">
                    <a:tc>
                      <a:txBody>
                        <a:bodyPr/>
                        <a:lstStyle/>
                        <a:p>
                          <a:pPr algn="ctr"/>
                          <a:r>
                            <a:rPr lang="en-US" sz="1600" dirty="0" smtClean="0"/>
                            <a:t>2</a:t>
                          </a:r>
                          <a:endParaRPr lang="en-IN" sz="1600" dirty="0"/>
                        </a:p>
                      </a:txBody>
                      <a:tcPr/>
                    </a:tc>
                    <a:tc>
                      <a:txBody>
                        <a:bodyPr/>
                        <a:lstStyle/>
                        <a:p>
                          <a:endParaRPr lang="en-US"/>
                        </a:p>
                      </a:txBody>
                      <a:tcPr>
                        <a:blipFill>
                          <a:blip r:embed="rId2"/>
                          <a:stretch>
                            <a:fillRect l="-75587" t="-168132" r="-237559" b="-398901"/>
                          </a:stretch>
                        </a:blipFill>
                      </a:tcPr>
                    </a:tc>
                    <a:tc>
                      <a:txBody>
                        <a:bodyPr/>
                        <a:lstStyle/>
                        <a:p>
                          <a:endParaRPr lang="en-US"/>
                        </a:p>
                      </a:txBody>
                      <a:tcPr>
                        <a:blipFill>
                          <a:blip r:embed="rId2"/>
                          <a:stretch>
                            <a:fillRect l="-74206" t="-168132" r="-397" b="-398901"/>
                          </a:stretch>
                        </a:blipFill>
                      </a:tcPr>
                    </a:tc>
                    <a:extLst>
                      <a:ext uri="{0D108BD9-81ED-4DB2-BD59-A6C34878D82A}">
                        <a16:rowId xmlns:a16="http://schemas.microsoft.com/office/drawing/2014/main" val="962760565"/>
                      </a:ext>
                    </a:extLst>
                  </a:tr>
                  <a:tr h="549593">
                    <a:tc>
                      <a:txBody>
                        <a:bodyPr/>
                        <a:lstStyle/>
                        <a:p>
                          <a:pPr algn="ctr"/>
                          <a:r>
                            <a:rPr lang="en-US" sz="1600" dirty="0" smtClean="0"/>
                            <a:t>3</a:t>
                          </a:r>
                          <a:endParaRPr lang="en-IN" sz="1600" dirty="0"/>
                        </a:p>
                      </a:txBody>
                      <a:tcPr/>
                    </a:tc>
                    <a:tc>
                      <a:txBody>
                        <a:bodyPr/>
                        <a:lstStyle/>
                        <a:p>
                          <a:endParaRPr lang="en-US"/>
                        </a:p>
                      </a:txBody>
                      <a:tcPr>
                        <a:blipFill>
                          <a:blip r:embed="rId2"/>
                          <a:stretch>
                            <a:fillRect l="-75587" t="-271111" r="-237559" b="-303333"/>
                          </a:stretch>
                        </a:blipFill>
                      </a:tcPr>
                    </a:tc>
                    <a:tc>
                      <a:txBody>
                        <a:bodyPr/>
                        <a:lstStyle/>
                        <a:p>
                          <a:endParaRPr lang="en-US"/>
                        </a:p>
                      </a:txBody>
                      <a:tcPr>
                        <a:blipFill>
                          <a:blip r:embed="rId2"/>
                          <a:stretch>
                            <a:fillRect l="-74206" t="-271111" r="-397" b="-303333"/>
                          </a:stretch>
                        </a:blipFill>
                      </a:tcPr>
                    </a:tc>
                    <a:extLst>
                      <a:ext uri="{0D108BD9-81ED-4DB2-BD59-A6C34878D82A}">
                        <a16:rowId xmlns:a16="http://schemas.microsoft.com/office/drawing/2014/main" val="2410397237"/>
                      </a:ext>
                    </a:extLst>
                  </a:tr>
                  <a:tr h="549593">
                    <a:tc>
                      <a:txBody>
                        <a:bodyPr/>
                        <a:lstStyle/>
                        <a:p>
                          <a:pPr algn="ctr"/>
                          <a:r>
                            <a:rPr lang="en-US" sz="1600" dirty="0" smtClean="0"/>
                            <a:t>4</a:t>
                          </a:r>
                          <a:endParaRPr lang="en-IN" sz="1600" dirty="0"/>
                        </a:p>
                      </a:txBody>
                      <a:tcPr/>
                    </a:tc>
                    <a:tc>
                      <a:txBody>
                        <a:bodyPr/>
                        <a:lstStyle/>
                        <a:p>
                          <a:endParaRPr lang="en-US"/>
                        </a:p>
                      </a:txBody>
                      <a:tcPr>
                        <a:blipFill>
                          <a:blip r:embed="rId2"/>
                          <a:stretch>
                            <a:fillRect l="-75587" t="-371111" r="-237559" b="-203333"/>
                          </a:stretch>
                        </a:blipFill>
                      </a:tcPr>
                    </a:tc>
                    <a:tc>
                      <a:txBody>
                        <a:bodyPr/>
                        <a:lstStyle/>
                        <a:p>
                          <a:endParaRPr lang="en-US"/>
                        </a:p>
                      </a:txBody>
                      <a:tcPr>
                        <a:blipFill>
                          <a:blip r:embed="rId2"/>
                          <a:stretch>
                            <a:fillRect l="-74206" t="-371111" r="-397" b="-203333"/>
                          </a:stretch>
                        </a:blipFill>
                      </a:tcPr>
                    </a:tc>
                    <a:extLst>
                      <a:ext uri="{0D108BD9-81ED-4DB2-BD59-A6C34878D82A}">
                        <a16:rowId xmlns:a16="http://schemas.microsoft.com/office/drawing/2014/main" val="814336594"/>
                      </a:ext>
                    </a:extLst>
                  </a:tr>
                  <a:tr h="549593">
                    <a:tc>
                      <a:txBody>
                        <a:bodyPr/>
                        <a:lstStyle/>
                        <a:p>
                          <a:pPr algn="ctr"/>
                          <a:r>
                            <a:rPr lang="en-US" sz="1600" dirty="0" smtClean="0"/>
                            <a:t>5</a:t>
                          </a:r>
                          <a:endParaRPr lang="en-IN" sz="1600" dirty="0"/>
                        </a:p>
                      </a:txBody>
                      <a:tcPr/>
                    </a:tc>
                    <a:tc>
                      <a:txBody>
                        <a:bodyPr/>
                        <a:lstStyle/>
                        <a:p>
                          <a:endParaRPr lang="en-US"/>
                        </a:p>
                      </a:txBody>
                      <a:tcPr>
                        <a:blipFill>
                          <a:blip r:embed="rId2"/>
                          <a:stretch>
                            <a:fillRect l="-75587" t="-465934" r="-237559" b="-101099"/>
                          </a:stretch>
                        </a:blipFill>
                      </a:tcPr>
                    </a:tc>
                    <a:tc>
                      <a:txBody>
                        <a:bodyPr/>
                        <a:lstStyle/>
                        <a:p>
                          <a:endParaRPr lang="en-US"/>
                        </a:p>
                      </a:txBody>
                      <a:tcPr>
                        <a:blipFill>
                          <a:blip r:embed="rId2"/>
                          <a:stretch>
                            <a:fillRect l="-74206" t="-465934" r="-397" b="-101099"/>
                          </a:stretch>
                        </a:blipFill>
                      </a:tcPr>
                    </a:tc>
                    <a:extLst>
                      <a:ext uri="{0D108BD9-81ED-4DB2-BD59-A6C34878D82A}">
                        <a16:rowId xmlns:a16="http://schemas.microsoft.com/office/drawing/2014/main" val="4005229244"/>
                      </a:ext>
                    </a:extLst>
                  </a:tr>
                  <a:tr h="549593">
                    <a:tc>
                      <a:txBody>
                        <a:bodyPr/>
                        <a:lstStyle/>
                        <a:p>
                          <a:pPr algn="ctr"/>
                          <a:r>
                            <a:rPr lang="en-US" sz="1600" dirty="0" smtClean="0"/>
                            <a:t>6</a:t>
                          </a:r>
                          <a:endParaRPr lang="en-IN" sz="1600" dirty="0"/>
                        </a:p>
                      </a:txBody>
                      <a:tcPr/>
                    </a:tc>
                    <a:tc>
                      <a:txBody>
                        <a:bodyPr/>
                        <a:lstStyle/>
                        <a:p>
                          <a:endParaRPr lang="en-US"/>
                        </a:p>
                      </a:txBody>
                      <a:tcPr>
                        <a:blipFill>
                          <a:blip r:embed="rId2"/>
                          <a:stretch>
                            <a:fillRect l="-75587" t="-572222" r="-237559" b="-2222"/>
                          </a:stretch>
                        </a:blipFill>
                      </a:tcPr>
                    </a:tc>
                    <a:tc>
                      <a:txBody>
                        <a:bodyPr/>
                        <a:lstStyle/>
                        <a:p>
                          <a:endParaRPr lang="en-US"/>
                        </a:p>
                      </a:txBody>
                      <a:tcPr>
                        <a:blipFill>
                          <a:blip r:embed="rId2"/>
                          <a:stretch>
                            <a:fillRect l="-74206" t="-572222" r="-397" b="-2222"/>
                          </a:stretch>
                        </a:blipFill>
                      </a:tcPr>
                    </a:tc>
                    <a:extLst>
                      <a:ext uri="{0D108BD9-81ED-4DB2-BD59-A6C34878D82A}">
                        <a16:rowId xmlns:a16="http://schemas.microsoft.com/office/drawing/2014/main" val="1676331031"/>
                      </a:ext>
                    </a:extLst>
                  </a:tr>
                </a:tbl>
              </a:graphicData>
            </a:graphic>
          </p:graphicFrame>
        </mc:Fallback>
      </mc:AlternateContent>
      <p:grpSp>
        <p:nvGrpSpPr>
          <p:cNvPr id="5" name="Group 39"/>
          <p:cNvGrpSpPr>
            <a:grpSpLocks/>
          </p:cNvGrpSpPr>
          <p:nvPr/>
        </p:nvGrpSpPr>
        <p:grpSpPr bwMode="auto">
          <a:xfrm>
            <a:off x="4575176" y="2532260"/>
            <a:ext cx="4720728" cy="2130029"/>
            <a:chOff x="1008" y="1702"/>
            <a:chExt cx="3840" cy="1789"/>
          </a:xfrm>
        </p:grpSpPr>
        <p:grpSp>
          <p:nvGrpSpPr>
            <p:cNvPr id="6" name="Group 4"/>
            <p:cNvGrpSpPr>
              <a:grpSpLocks/>
            </p:cNvGrpSpPr>
            <p:nvPr/>
          </p:nvGrpSpPr>
          <p:grpSpPr bwMode="auto">
            <a:xfrm>
              <a:off x="2738" y="1885"/>
              <a:ext cx="1448" cy="1171"/>
              <a:chOff x="2450" y="1933"/>
              <a:chExt cx="1448" cy="1171"/>
            </a:xfrm>
          </p:grpSpPr>
          <p:sp>
            <p:nvSpPr>
              <p:cNvPr id="32" name="Rectangle 5"/>
              <p:cNvSpPr>
                <a:spLocks noChangeArrowheads="1"/>
              </p:cNvSpPr>
              <p:nvPr/>
            </p:nvSpPr>
            <p:spPr bwMode="auto">
              <a:xfrm>
                <a:off x="2450" y="2960"/>
                <a:ext cx="241" cy="141"/>
              </a:xfrm>
              <a:prstGeom prst="rect">
                <a:avLst/>
              </a:prstGeom>
              <a:solidFill>
                <a:schemeClr val="accent1"/>
              </a:solidFill>
              <a:ln w="9525">
                <a:solidFill>
                  <a:schemeClr val="tx1"/>
                </a:solidFill>
                <a:miter lim="800000"/>
                <a:headEnd/>
                <a:tailEnd/>
              </a:ln>
            </p:spPr>
            <p:txBody>
              <a:bodyPr/>
              <a:lstStyle/>
              <a:p>
                <a:endParaRPr lang="en-US" sz="1050"/>
              </a:p>
            </p:txBody>
          </p:sp>
          <p:sp>
            <p:nvSpPr>
              <p:cNvPr id="33" name="Rectangle 6"/>
              <p:cNvSpPr>
                <a:spLocks noChangeArrowheads="1"/>
              </p:cNvSpPr>
              <p:nvPr/>
            </p:nvSpPr>
            <p:spPr bwMode="auto">
              <a:xfrm>
                <a:off x="2691" y="2755"/>
                <a:ext cx="241" cy="346"/>
              </a:xfrm>
              <a:prstGeom prst="rect">
                <a:avLst/>
              </a:prstGeom>
              <a:solidFill>
                <a:schemeClr val="accent1"/>
              </a:solidFill>
              <a:ln w="9525">
                <a:solidFill>
                  <a:schemeClr val="tx1"/>
                </a:solidFill>
                <a:miter lim="800000"/>
                <a:headEnd/>
                <a:tailEnd/>
              </a:ln>
            </p:spPr>
            <p:txBody>
              <a:bodyPr/>
              <a:lstStyle/>
              <a:p>
                <a:endParaRPr lang="en-US" sz="1050"/>
              </a:p>
            </p:txBody>
          </p:sp>
          <p:sp>
            <p:nvSpPr>
              <p:cNvPr id="34" name="Rectangle 7"/>
              <p:cNvSpPr>
                <a:spLocks noChangeArrowheads="1"/>
              </p:cNvSpPr>
              <p:nvPr/>
            </p:nvSpPr>
            <p:spPr bwMode="auto">
              <a:xfrm>
                <a:off x="2932" y="2550"/>
                <a:ext cx="242" cy="554"/>
              </a:xfrm>
              <a:prstGeom prst="rect">
                <a:avLst/>
              </a:prstGeom>
              <a:solidFill>
                <a:schemeClr val="accent1"/>
              </a:solidFill>
              <a:ln w="9525">
                <a:solidFill>
                  <a:schemeClr val="tx1"/>
                </a:solidFill>
                <a:miter lim="800000"/>
                <a:headEnd/>
                <a:tailEnd/>
              </a:ln>
            </p:spPr>
            <p:txBody>
              <a:bodyPr/>
              <a:lstStyle/>
              <a:p>
                <a:endParaRPr lang="en-US" sz="1050"/>
              </a:p>
            </p:txBody>
          </p:sp>
          <p:sp>
            <p:nvSpPr>
              <p:cNvPr id="35" name="Rectangle 8"/>
              <p:cNvSpPr>
                <a:spLocks noChangeArrowheads="1"/>
              </p:cNvSpPr>
              <p:nvPr/>
            </p:nvSpPr>
            <p:spPr bwMode="auto">
              <a:xfrm>
                <a:off x="3174" y="2349"/>
                <a:ext cx="323" cy="752"/>
              </a:xfrm>
              <a:prstGeom prst="rect">
                <a:avLst/>
              </a:prstGeom>
              <a:solidFill>
                <a:schemeClr val="accent1"/>
              </a:solidFill>
              <a:ln w="9525">
                <a:solidFill>
                  <a:schemeClr val="tx1"/>
                </a:solidFill>
                <a:miter lim="800000"/>
                <a:headEnd/>
                <a:tailEnd/>
              </a:ln>
            </p:spPr>
            <p:txBody>
              <a:bodyPr/>
              <a:lstStyle/>
              <a:p>
                <a:endParaRPr lang="en-US" sz="1050"/>
              </a:p>
            </p:txBody>
          </p:sp>
          <p:sp>
            <p:nvSpPr>
              <p:cNvPr id="36" name="Rectangle 9"/>
              <p:cNvSpPr>
                <a:spLocks noChangeArrowheads="1"/>
              </p:cNvSpPr>
              <p:nvPr/>
            </p:nvSpPr>
            <p:spPr bwMode="auto">
              <a:xfrm>
                <a:off x="3415" y="2139"/>
                <a:ext cx="242" cy="962"/>
              </a:xfrm>
              <a:prstGeom prst="rect">
                <a:avLst/>
              </a:prstGeom>
              <a:solidFill>
                <a:schemeClr val="accent1"/>
              </a:solidFill>
              <a:ln w="9525">
                <a:solidFill>
                  <a:schemeClr val="tx1"/>
                </a:solidFill>
                <a:miter lim="800000"/>
                <a:headEnd/>
                <a:tailEnd/>
              </a:ln>
            </p:spPr>
            <p:txBody>
              <a:bodyPr/>
              <a:lstStyle/>
              <a:p>
                <a:endParaRPr lang="en-US" sz="1050"/>
              </a:p>
            </p:txBody>
          </p:sp>
          <p:sp>
            <p:nvSpPr>
              <p:cNvPr id="37" name="Rectangle 10"/>
              <p:cNvSpPr>
                <a:spLocks noChangeArrowheads="1"/>
              </p:cNvSpPr>
              <p:nvPr/>
            </p:nvSpPr>
            <p:spPr bwMode="auto">
              <a:xfrm>
                <a:off x="3657" y="1933"/>
                <a:ext cx="241" cy="1168"/>
              </a:xfrm>
              <a:prstGeom prst="rect">
                <a:avLst/>
              </a:prstGeom>
              <a:solidFill>
                <a:schemeClr val="accent1"/>
              </a:solidFill>
              <a:ln w="9525">
                <a:solidFill>
                  <a:schemeClr val="tx1"/>
                </a:solidFill>
                <a:miter lim="800000"/>
                <a:headEnd/>
                <a:tailEnd/>
              </a:ln>
            </p:spPr>
            <p:txBody>
              <a:bodyPr/>
              <a:lstStyle/>
              <a:p>
                <a:endParaRPr lang="en-US" sz="1050"/>
              </a:p>
            </p:txBody>
          </p:sp>
        </p:grpSp>
        <p:grpSp>
          <p:nvGrpSpPr>
            <p:cNvPr id="7" name="Group 38"/>
            <p:cNvGrpSpPr>
              <a:grpSpLocks/>
            </p:cNvGrpSpPr>
            <p:nvPr/>
          </p:nvGrpSpPr>
          <p:grpSpPr bwMode="auto">
            <a:xfrm>
              <a:off x="1008" y="1702"/>
              <a:ext cx="3840" cy="1789"/>
              <a:chOff x="1008" y="1702"/>
              <a:chExt cx="3840" cy="1789"/>
            </a:xfrm>
          </p:grpSpPr>
          <p:grpSp>
            <p:nvGrpSpPr>
              <p:cNvPr id="8" name="Group 37"/>
              <p:cNvGrpSpPr>
                <a:grpSpLocks/>
              </p:cNvGrpSpPr>
              <p:nvPr/>
            </p:nvGrpSpPr>
            <p:grpSpPr bwMode="auto">
              <a:xfrm>
                <a:off x="1008" y="1702"/>
                <a:ext cx="3840" cy="1789"/>
                <a:chOff x="1008" y="1702"/>
                <a:chExt cx="3840" cy="1789"/>
              </a:xfrm>
            </p:grpSpPr>
            <p:sp>
              <p:nvSpPr>
                <p:cNvPr id="14" name="Line 13"/>
                <p:cNvSpPr>
                  <a:spLocks noChangeShapeType="1"/>
                </p:cNvSpPr>
                <p:nvPr/>
              </p:nvSpPr>
              <p:spPr bwMode="auto">
                <a:xfrm>
                  <a:off x="2617" y="2912"/>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grpSp>
              <p:nvGrpSpPr>
                <p:cNvPr id="15" name="Group 36"/>
                <p:cNvGrpSpPr>
                  <a:grpSpLocks/>
                </p:cNvGrpSpPr>
                <p:nvPr/>
              </p:nvGrpSpPr>
              <p:grpSpPr bwMode="auto">
                <a:xfrm>
                  <a:off x="1008" y="1702"/>
                  <a:ext cx="3840" cy="1789"/>
                  <a:chOff x="1008" y="1702"/>
                  <a:chExt cx="3840" cy="1789"/>
                </a:xfrm>
              </p:grpSpPr>
              <p:sp>
                <p:nvSpPr>
                  <p:cNvPr id="16" name="Line 15"/>
                  <p:cNvSpPr>
                    <a:spLocks noChangeShapeType="1"/>
                  </p:cNvSpPr>
                  <p:nvPr/>
                </p:nvSpPr>
                <p:spPr bwMode="auto">
                  <a:xfrm>
                    <a:off x="2736" y="1872"/>
                    <a:ext cx="0" cy="1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7" name="Line 16"/>
                  <p:cNvSpPr>
                    <a:spLocks noChangeShapeType="1"/>
                  </p:cNvSpPr>
                  <p:nvPr/>
                </p:nvSpPr>
                <p:spPr bwMode="auto">
                  <a:xfrm>
                    <a:off x="1008" y="3058"/>
                    <a:ext cx="347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8" name="Text Box 17"/>
                  <p:cNvSpPr txBox="1">
                    <a:spLocks noChangeArrowheads="1"/>
                  </p:cNvSpPr>
                  <p:nvPr/>
                </p:nvSpPr>
                <p:spPr bwMode="auto">
                  <a:xfrm>
                    <a:off x="4509" y="3080"/>
                    <a:ext cx="339"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1500" b="1" i="1">
                        <a:latin typeface="Times New Roman" panose="02020603050405020304" pitchFamily="18" charset="0"/>
                      </a:rPr>
                      <a:t>x</a:t>
                    </a:r>
                  </a:p>
                </p:txBody>
              </p:sp>
              <p:sp>
                <p:nvSpPr>
                  <p:cNvPr id="19" name="Text Box 18"/>
                  <p:cNvSpPr txBox="1">
                    <a:spLocks noChangeArrowheads="1"/>
                  </p:cNvSpPr>
                  <p:nvPr/>
                </p:nvSpPr>
                <p:spPr bwMode="auto">
                  <a:xfrm>
                    <a:off x="2979" y="1702"/>
                    <a:ext cx="57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sz="1500" b="1" i="1">
                        <a:latin typeface="Times New Roman" panose="02020603050405020304" pitchFamily="18" charset="0"/>
                      </a:rPr>
                      <a:t>P(x)</a:t>
                    </a:r>
                    <a:endParaRPr lang="en-US" altLang="en-US" sz="1500" b="1">
                      <a:latin typeface="Times New Roman" panose="02020603050405020304" pitchFamily="18" charset="0"/>
                    </a:endParaRPr>
                  </a:p>
                </p:txBody>
              </p:sp>
              <p:sp>
                <p:nvSpPr>
                  <p:cNvPr id="20" name="Text Box 19"/>
                  <p:cNvSpPr txBox="1">
                    <a:spLocks noChangeArrowheads="1"/>
                  </p:cNvSpPr>
                  <p:nvPr/>
                </p:nvSpPr>
                <p:spPr bwMode="auto">
                  <a:xfrm>
                    <a:off x="2352" y="2832"/>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1/6</a:t>
                    </a:r>
                  </a:p>
                </p:txBody>
              </p:sp>
              <p:sp>
                <p:nvSpPr>
                  <p:cNvPr id="21" name="Text Box 20"/>
                  <p:cNvSpPr txBox="1">
                    <a:spLocks noChangeArrowheads="1"/>
                  </p:cNvSpPr>
                  <p:nvPr/>
                </p:nvSpPr>
                <p:spPr bwMode="auto">
                  <a:xfrm>
                    <a:off x="2979" y="3140"/>
                    <a:ext cx="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a:t>
                    </a:r>
                  </a:p>
                </p:txBody>
              </p:sp>
              <p:sp>
                <p:nvSpPr>
                  <p:cNvPr id="22" name="Text Box 21"/>
                  <p:cNvSpPr txBox="1">
                    <a:spLocks noChangeArrowheads="1"/>
                  </p:cNvSpPr>
                  <p:nvPr/>
                </p:nvSpPr>
                <p:spPr bwMode="auto">
                  <a:xfrm>
                    <a:off x="3703" y="3140"/>
                    <a:ext cx="8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4</a:t>
                    </a:r>
                  </a:p>
                </p:txBody>
              </p:sp>
              <p:sp>
                <p:nvSpPr>
                  <p:cNvPr id="23" name="Text Box 22"/>
                  <p:cNvSpPr txBox="1">
                    <a:spLocks noChangeArrowheads="1"/>
                  </p:cNvSpPr>
                  <p:nvPr/>
                </p:nvSpPr>
                <p:spPr bwMode="auto">
                  <a:xfrm>
                    <a:off x="3945" y="3140"/>
                    <a:ext cx="9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5</a:t>
                    </a:r>
                  </a:p>
                </p:txBody>
              </p:sp>
              <p:sp>
                <p:nvSpPr>
                  <p:cNvPr id="24" name="Text Box 23"/>
                  <p:cNvSpPr txBox="1">
                    <a:spLocks noChangeArrowheads="1"/>
                  </p:cNvSpPr>
                  <p:nvPr/>
                </p:nvSpPr>
                <p:spPr bwMode="auto">
                  <a:xfrm>
                    <a:off x="4186" y="3140"/>
                    <a:ext cx="12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6</a:t>
                    </a:r>
                  </a:p>
                </p:txBody>
              </p:sp>
              <p:sp>
                <p:nvSpPr>
                  <p:cNvPr id="25" name="Text Box 24"/>
                  <p:cNvSpPr txBox="1">
                    <a:spLocks noChangeArrowheads="1"/>
                  </p:cNvSpPr>
                  <p:nvPr/>
                </p:nvSpPr>
                <p:spPr bwMode="auto">
                  <a:xfrm>
                    <a:off x="3220" y="3140"/>
                    <a:ext cx="10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2</a:t>
                    </a:r>
                  </a:p>
                </p:txBody>
              </p:sp>
              <p:sp>
                <p:nvSpPr>
                  <p:cNvPr id="26" name="Text Box 25"/>
                  <p:cNvSpPr txBox="1">
                    <a:spLocks noChangeArrowheads="1"/>
                  </p:cNvSpPr>
                  <p:nvPr/>
                </p:nvSpPr>
                <p:spPr bwMode="auto">
                  <a:xfrm>
                    <a:off x="3462" y="3140"/>
                    <a:ext cx="106"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3</a:t>
                    </a:r>
                  </a:p>
                </p:txBody>
              </p:sp>
              <p:sp>
                <p:nvSpPr>
                  <p:cNvPr id="27" name="Line 26"/>
                  <p:cNvSpPr>
                    <a:spLocks noChangeShapeType="1"/>
                  </p:cNvSpPr>
                  <p:nvPr/>
                </p:nvSpPr>
                <p:spPr bwMode="auto">
                  <a:xfrm>
                    <a:off x="2617" y="2091"/>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8" name="Line 27"/>
                  <p:cNvSpPr>
                    <a:spLocks noChangeShapeType="1"/>
                  </p:cNvSpPr>
                  <p:nvPr/>
                </p:nvSpPr>
                <p:spPr bwMode="auto">
                  <a:xfrm>
                    <a:off x="2617" y="2707"/>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29" name="Line 28"/>
                  <p:cNvSpPr>
                    <a:spLocks noChangeShapeType="1"/>
                  </p:cNvSpPr>
                  <p:nvPr/>
                </p:nvSpPr>
                <p:spPr bwMode="auto">
                  <a:xfrm>
                    <a:off x="2617" y="2296"/>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0" name="Line 29"/>
                  <p:cNvSpPr>
                    <a:spLocks noChangeShapeType="1"/>
                  </p:cNvSpPr>
                  <p:nvPr/>
                </p:nvSpPr>
                <p:spPr bwMode="auto">
                  <a:xfrm>
                    <a:off x="2617" y="1885"/>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31" name="Line 30"/>
                  <p:cNvSpPr>
                    <a:spLocks noChangeShapeType="1"/>
                  </p:cNvSpPr>
                  <p:nvPr/>
                </p:nvSpPr>
                <p:spPr bwMode="auto">
                  <a:xfrm>
                    <a:off x="2617" y="2502"/>
                    <a:ext cx="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grpSp>
          </p:grpSp>
          <p:sp>
            <p:nvSpPr>
              <p:cNvPr id="9" name="Text Box 31"/>
              <p:cNvSpPr txBox="1">
                <a:spLocks noChangeArrowheads="1"/>
              </p:cNvSpPr>
              <p:nvPr/>
            </p:nvSpPr>
            <p:spPr bwMode="auto">
              <a:xfrm>
                <a:off x="2336" y="2604"/>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1/3</a:t>
                </a:r>
              </a:p>
            </p:txBody>
          </p:sp>
          <p:sp>
            <p:nvSpPr>
              <p:cNvPr id="10" name="Text Box 32"/>
              <p:cNvSpPr txBox="1">
                <a:spLocks noChangeArrowheads="1"/>
              </p:cNvSpPr>
              <p:nvPr/>
            </p:nvSpPr>
            <p:spPr bwMode="auto">
              <a:xfrm>
                <a:off x="2336" y="2399"/>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1/2</a:t>
                </a:r>
              </a:p>
            </p:txBody>
          </p:sp>
          <p:sp>
            <p:nvSpPr>
              <p:cNvPr id="11" name="Text Box 33"/>
              <p:cNvSpPr txBox="1">
                <a:spLocks noChangeArrowheads="1"/>
              </p:cNvSpPr>
              <p:nvPr/>
            </p:nvSpPr>
            <p:spPr bwMode="auto">
              <a:xfrm>
                <a:off x="2336" y="2194"/>
                <a:ext cx="25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2/3</a:t>
                </a:r>
              </a:p>
            </p:txBody>
          </p:sp>
          <p:sp>
            <p:nvSpPr>
              <p:cNvPr id="12" name="Text Box 34"/>
              <p:cNvSpPr txBox="1">
                <a:spLocks noChangeArrowheads="1"/>
              </p:cNvSpPr>
              <p:nvPr/>
            </p:nvSpPr>
            <p:spPr bwMode="auto">
              <a:xfrm>
                <a:off x="2336" y="1988"/>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5/6</a:t>
                </a:r>
              </a:p>
            </p:txBody>
          </p:sp>
          <p:sp>
            <p:nvSpPr>
              <p:cNvPr id="13" name="Text Box 35"/>
              <p:cNvSpPr txBox="1">
                <a:spLocks noChangeArrowheads="1"/>
              </p:cNvSpPr>
              <p:nvPr/>
            </p:nvSpPr>
            <p:spPr bwMode="auto">
              <a:xfrm>
                <a:off x="2336" y="1783"/>
                <a:ext cx="25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p>
                <a:r>
                  <a:rPr lang="en-US" altLang="en-US" sz="1500" b="1">
                    <a:latin typeface="Times New Roman" panose="02020603050405020304" pitchFamily="18" charset="0"/>
                  </a:rPr>
                  <a:t>1.0</a:t>
                </a:r>
              </a:p>
            </p:txBody>
          </p:sp>
        </p:grpSp>
      </p:grpSp>
    </p:spTree>
    <p:extLst>
      <p:ext uri="{BB962C8B-B14F-4D97-AF65-F5344CB8AC3E}">
        <p14:creationId xmlns:p14="http://schemas.microsoft.com/office/powerpoint/2010/main" val="1768377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200000"/>
              </a:lnSpc>
              <a:buFont typeface="Wingdings" panose="05000000000000000000" pitchFamily="2" charset="2"/>
              <a:buChar char="ü"/>
            </a:pPr>
            <a:r>
              <a:rPr lang="en-US" b="1" dirty="0" smtClean="0"/>
              <a:t>Bernoulli</a:t>
            </a:r>
            <a:endParaRPr lang="en-US" b="1" dirty="0"/>
          </a:p>
          <a:p>
            <a:pPr>
              <a:lnSpc>
                <a:spcPct val="200000"/>
              </a:lnSpc>
              <a:buFont typeface="Wingdings" panose="05000000000000000000" pitchFamily="2" charset="2"/>
              <a:buChar char="ü"/>
            </a:pPr>
            <a:r>
              <a:rPr lang="en-US" b="1" dirty="0" smtClean="0"/>
              <a:t>Binomial</a:t>
            </a:r>
            <a:endParaRPr lang="en-US" b="1" dirty="0"/>
          </a:p>
          <a:p>
            <a:pPr>
              <a:lnSpc>
                <a:spcPct val="200000"/>
              </a:lnSpc>
              <a:buFont typeface="Wingdings" panose="05000000000000000000" pitchFamily="2" charset="2"/>
              <a:buChar char="ü"/>
            </a:pPr>
            <a:r>
              <a:rPr lang="en-US" b="1" dirty="0" smtClean="0"/>
              <a:t>Poisson</a:t>
            </a:r>
            <a:endParaRPr lang="en-US" b="1" dirty="0"/>
          </a:p>
        </p:txBody>
      </p:sp>
      <p:sp>
        <p:nvSpPr>
          <p:cNvPr id="4" name="Rectangle 3"/>
          <p:cNvSpPr/>
          <p:nvPr/>
        </p:nvSpPr>
        <p:spPr>
          <a:xfrm>
            <a:off x="396485" y="733525"/>
            <a:ext cx="4099199" cy="400110"/>
          </a:xfrm>
          <a:prstGeom prst="rect">
            <a:avLst/>
          </a:prstGeom>
        </p:spPr>
        <p:txBody>
          <a:bodyPr wrap="none">
            <a:spAutoFit/>
          </a:bodyPr>
          <a:lstStyle/>
          <a:p>
            <a:r>
              <a:rPr lang="en-US" sz="2000" b="1" dirty="0"/>
              <a:t>Discrete Probability Distribution</a:t>
            </a:r>
          </a:p>
        </p:txBody>
      </p:sp>
    </p:spTree>
    <p:extLst>
      <p:ext uri="{BB962C8B-B14F-4D97-AF65-F5344CB8AC3E}">
        <p14:creationId xmlns:p14="http://schemas.microsoft.com/office/powerpoint/2010/main" val="3022025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algn="l"/>
            <a:r>
              <a:rPr lang="en-US" dirty="0" err="1" smtClean="0"/>
              <a:t>Bernouli</a:t>
            </a:r>
            <a:r>
              <a:rPr lang="en-US" dirty="0" smtClean="0"/>
              <a:t> Distribution</a:t>
            </a:r>
            <a:endParaRPr lang="en-IN" dirty="0"/>
          </a:p>
        </p:txBody>
      </p:sp>
      <p:sp>
        <p:nvSpPr>
          <p:cNvPr id="3" name="Text Placeholder 2"/>
          <p:cNvSpPr>
            <a:spLocks noGrp="1"/>
          </p:cNvSpPr>
          <p:nvPr>
            <p:ph type="body" idx="2"/>
          </p:nvPr>
        </p:nvSpPr>
        <p:spPr/>
        <p:txBody>
          <a:bodyPr>
            <a:normAutofit lnSpcReduction="10000"/>
          </a:bodyPr>
          <a:lstStyle/>
          <a:p>
            <a:r>
              <a:rPr lang="en-US" sz="1700" dirty="0" smtClean="0"/>
              <a:t>The probability Distribution of an event, which as only two mutually exclusive outcomes can be referred to as Bernoulli Probability Distribution.</a:t>
            </a:r>
          </a:p>
          <a:p>
            <a:endParaRPr lang="en-US" sz="1700" dirty="0" smtClean="0"/>
          </a:p>
          <a:p>
            <a:r>
              <a:rPr lang="en-US" sz="1700" dirty="0" smtClean="0"/>
              <a:t>One of the outcomes is known as success and the other one as failure.</a:t>
            </a:r>
          </a:p>
          <a:p>
            <a:endParaRPr lang="en-US" sz="1700" dirty="0" smtClean="0"/>
          </a:p>
          <a:p>
            <a:r>
              <a:rPr lang="en-US" sz="1700" dirty="0" smtClean="0"/>
              <a:t>Probability of Success is usually defined as p,</a:t>
            </a:r>
            <a:r>
              <a:rPr lang="en-IN" sz="1700" dirty="0"/>
              <a:t> where p is the probability of success and 0 &lt; p &lt; 1</a:t>
            </a:r>
            <a:r>
              <a:rPr lang="en-IN" sz="1700" dirty="0" smtClean="0"/>
              <a:t>.</a:t>
            </a:r>
            <a:r>
              <a:rPr lang="en-US" sz="1700" dirty="0" smtClean="0"/>
              <a:t> and the probability of Failure is defined as 1 – p</a:t>
            </a:r>
          </a:p>
          <a:p>
            <a:endParaRPr lang="en-US" sz="1700" dirty="0" smtClean="0"/>
          </a:p>
          <a:p>
            <a:r>
              <a:rPr lang="en-US" sz="1700" dirty="0" smtClean="0"/>
              <a:t>Let’s consider an example : the number of Heads in toss of a coin.</a:t>
            </a:r>
          </a:p>
          <a:p>
            <a:endParaRPr lang="en-US" sz="1700" dirty="0"/>
          </a:p>
          <a:p>
            <a:pPr marL="88900" indent="0">
              <a:buNone/>
            </a:pPr>
            <a:endParaRPr lang="en-US" sz="1700" dirty="0"/>
          </a:p>
          <a:p>
            <a:endParaRPr lang="en-US" sz="1700" dirty="0" smtClean="0"/>
          </a:p>
          <a:p>
            <a:endParaRPr lang="en-US" sz="1700" dirty="0" smtClean="0"/>
          </a:p>
          <a:p>
            <a:endParaRPr lang="en-US" sz="1700" dirty="0" smtClean="0"/>
          </a:p>
          <a:p>
            <a:r>
              <a:rPr lang="en-IN" sz="1700" dirty="0"/>
              <a:t>Here an experiment is performed only once. i.e. the number of trial is 1.</a:t>
            </a:r>
          </a:p>
          <a:p>
            <a:pPr marL="88900" indent="0">
              <a:buNone/>
            </a:pPr>
            <a:endParaRPr lang="en-US" dirty="0" smtClean="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94600116"/>
                  </p:ext>
                </p:extLst>
              </p:nvPr>
            </p:nvGraphicFramePr>
            <p:xfrm>
              <a:off x="2294535" y="4277700"/>
              <a:ext cx="3560618" cy="1437260"/>
            </p:xfrm>
            <a:graphic>
              <a:graphicData uri="http://schemas.openxmlformats.org/drawingml/2006/table">
                <a:tbl>
                  <a:tblPr firstRow="1" bandRow="1">
                    <a:tableStyleId>{5940675A-B579-460E-94D1-54222C63F5DA}</a:tableStyleId>
                  </a:tblPr>
                  <a:tblGrid>
                    <a:gridCol w="1780309">
                      <a:extLst>
                        <a:ext uri="{9D8B030D-6E8A-4147-A177-3AD203B41FA5}">
                          <a16:colId xmlns:a16="http://schemas.microsoft.com/office/drawing/2014/main" xmlns="" val="603879075"/>
                        </a:ext>
                      </a:extLst>
                    </a:gridCol>
                    <a:gridCol w="1780309">
                      <a:extLst>
                        <a:ext uri="{9D8B030D-6E8A-4147-A177-3AD203B41FA5}">
                          <a16:colId xmlns:a16="http://schemas.microsoft.com/office/drawing/2014/main" xmlns="" val="387825122"/>
                        </a:ext>
                      </a:extLst>
                    </a:gridCol>
                  </a:tblGrid>
                  <a:tr h="370840">
                    <a:tc>
                      <a:txBody>
                        <a:bodyPr/>
                        <a:lstStyle/>
                        <a:p>
                          <a:pPr algn="ctr"/>
                          <a:r>
                            <a:rPr lang="en-US" b="1" dirty="0" smtClean="0"/>
                            <a:t>Possible Outcomes</a:t>
                          </a:r>
                          <a:endParaRPr lang="en-IN" b="1" dirty="0"/>
                        </a:p>
                      </a:txBody>
                      <a:tcPr>
                        <a:solidFill>
                          <a:schemeClr val="bg1">
                            <a:lumMod val="85000"/>
                          </a:schemeClr>
                        </a:solidFill>
                      </a:tcPr>
                    </a:tc>
                    <a:tc>
                      <a:txBody>
                        <a:bodyPr/>
                        <a:lstStyle/>
                        <a:p>
                          <a:pPr algn="ctr"/>
                          <a:r>
                            <a:rPr lang="en-US" b="1" dirty="0" smtClean="0"/>
                            <a:t>Probability</a:t>
                          </a:r>
                          <a:endParaRPr lang="en-IN" b="1" dirty="0"/>
                        </a:p>
                      </a:txBody>
                      <a:tcPr>
                        <a:solidFill>
                          <a:schemeClr val="bg1">
                            <a:lumMod val="85000"/>
                          </a:schemeClr>
                        </a:solidFill>
                      </a:tcPr>
                    </a:tc>
                    <a:extLst>
                      <a:ext uri="{0D108BD9-81ED-4DB2-BD59-A6C34878D82A}">
                        <a16:rowId xmlns:a16="http://schemas.microsoft.com/office/drawing/2014/main" xmlns="" val="498524093"/>
                      </a:ext>
                    </a:extLst>
                  </a:tr>
                  <a:tr h="370840">
                    <a:tc>
                      <a:txBody>
                        <a:bodyPr/>
                        <a:lstStyle/>
                        <a:p>
                          <a:pPr algn="ctr"/>
                          <a:r>
                            <a:rPr lang="en-US" b="1" dirty="0" smtClean="0"/>
                            <a:t>0</a:t>
                          </a:r>
                          <a:endParaRPr lang="en-IN" b="1" dirty="0"/>
                        </a:p>
                      </a:txBody>
                      <a:tcPr/>
                    </a:tc>
                    <a:tc>
                      <a:txBody>
                        <a:bodyPr/>
                        <a:lstStyle/>
                        <a:p>
                          <a:pPr algn="ctr"/>
                          <a:r>
                            <a:rPr lang="en-US" sz="1400" b="1" dirty="0" smtClean="0"/>
                            <a:t>q = 1- p =</a:t>
                          </a:r>
                          <a14:m>
                            <m:oMath xmlns:m="http://schemas.openxmlformats.org/officeDocument/2006/math">
                              <m:r>
                                <a:rPr lang="en-US" sz="1400" b="1" smtClean="0">
                                  <a:latin typeface="Cambria Math" panose="02040503050406030204" pitchFamily="18" charset="0"/>
                                </a:rPr>
                                <m:t> </m:t>
                              </m:r>
                              <m:f>
                                <m:fPr>
                                  <m:ctrlPr>
                                    <a:rPr lang="en-IN" sz="1400" b="1" i="1" smtClean="0">
                                      <a:latin typeface="Cambria Math"/>
                                    </a:rPr>
                                  </m:ctrlPr>
                                </m:fPr>
                                <m:num>
                                  <m:r>
                                    <a:rPr lang="en-US" sz="1400" b="1" i="1" smtClean="0">
                                      <a:latin typeface="Cambria Math" panose="02040503050406030204" pitchFamily="18" charset="0"/>
                                    </a:rPr>
                                    <m:t>𝟏</m:t>
                                  </m:r>
                                </m:num>
                                <m:den>
                                  <m:r>
                                    <a:rPr lang="en-US" sz="1400" b="1" i="1" smtClean="0">
                                      <a:latin typeface="Cambria Math" panose="02040503050406030204" pitchFamily="18" charset="0"/>
                                    </a:rPr>
                                    <m:t>𝟐</m:t>
                                  </m:r>
                                </m:den>
                              </m:f>
                            </m:oMath>
                          </a14:m>
                          <a:endParaRPr lang="en-IN" b="1" dirty="0"/>
                        </a:p>
                      </a:txBody>
                      <a:tcPr/>
                    </a:tc>
                    <a:extLst>
                      <a:ext uri="{0D108BD9-81ED-4DB2-BD59-A6C34878D82A}">
                        <a16:rowId xmlns:a16="http://schemas.microsoft.com/office/drawing/2014/main" xmlns="" val="839909923"/>
                      </a:ext>
                    </a:extLst>
                  </a:tr>
                  <a:tr h="370840">
                    <a:tc>
                      <a:txBody>
                        <a:bodyPr/>
                        <a:lstStyle/>
                        <a:p>
                          <a:pPr algn="ctr"/>
                          <a:r>
                            <a:rPr lang="en-US" b="1" dirty="0" smtClean="0"/>
                            <a:t>1</a:t>
                          </a:r>
                          <a:endParaRPr lang="en-IN" b="1" dirty="0"/>
                        </a:p>
                      </a:txBody>
                      <a:tcPr/>
                    </a:tc>
                    <a:tc>
                      <a:txBody>
                        <a:bodyPr/>
                        <a:lstStyle/>
                        <a:p>
                          <a:pPr algn="ctr"/>
                          <a:r>
                            <a:rPr lang="en-US" sz="1400" b="1" dirty="0" smtClean="0"/>
                            <a:t>p = </a:t>
                          </a:r>
                          <a14:m>
                            <m:oMath xmlns:m="http://schemas.openxmlformats.org/officeDocument/2006/math">
                              <m:r>
                                <a:rPr lang="en-US" sz="1400" b="1" smtClean="0">
                                  <a:latin typeface="Cambria Math" panose="02040503050406030204" pitchFamily="18" charset="0"/>
                                </a:rPr>
                                <m:t> </m:t>
                              </m:r>
                              <m:f>
                                <m:fPr>
                                  <m:ctrlPr>
                                    <a:rPr lang="en-IN" sz="1400" b="1" i="1" smtClean="0">
                                      <a:latin typeface="Cambria Math"/>
                                    </a:rPr>
                                  </m:ctrlPr>
                                </m:fPr>
                                <m:num>
                                  <m:r>
                                    <a:rPr lang="en-US" sz="1400" b="1" i="1" smtClean="0">
                                      <a:latin typeface="Cambria Math" panose="02040503050406030204" pitchFamily="18" charset="0"/>
                                    </a:rPr>
                                    <m:t>𝟏</m:t>
                                  </m:r>
                                </m:num>
                                <m:den>
                                  <m:r>
                                    <a:rPr lang="en-US" sz="1400" b="1" i="1" smtClean="0">
                                      <a:latin typeface="Cambria Math" panose="02040503050406030204" pitchFamily="18" charset="0"/>
                                    </a:rPr>
                                    <m:t>𝟐</m:t>
                                  </m:r>
                                </m:den>
                              </m:f>
                            </m:oMath>
                          </a14:m>
                          <a:endParaRPr lang="en-IN" b="1" dirty="0"/>
                        </a:p>
                      </a:txBody>
                      <a:tcPr/>
                    </a:tc>
                    <a:extLst>
                      <a:ext uri="{0D108BD9-81ED-4DB2-BD59-A6C34878D82A}">
                        <a16:rowId xmlns:a16="http://schemas.microsoft.com/office/drawing/2014/main" xmlns="" val="3049509766"/>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94600116"/>
                  </p:ext>
                </p:extLst>
              </p:nvPr>
            </p:nvGraphicFramePr>
            <p:xfrm>
              <a:off x="2294535" y="4277700"/>
              <a:ext cx="3560618" cy="1315340"/>
            </p:xfrm>
            <a:graphic>
              <a:graphicData uri="http://schemas.openxmlformats.org/drawingml/2006/table">
                <a:tbl>
                  <a:tblPr firstRow="1" bandRow="1">
                    <a:tableStyleId>{5940675A-B579-460E-94D1-54222C63F5DA}</a:tableStyleId>
                  </a:tblPr>
                  <a:tblGrid>
                    <a:gridCol w="1780309">
                      <a:extLst>
                        <a:ext uri="{9D8B030D-6E8A-4147-A177-3AD203B41FA5}">
                          <a16:colId xmlns:a16="http://schemas.microsoft.com/office/drawing/2014/main" val="603879075"/>
                        </a:ext>
                      </a:extLst>
                    </a:gridCol>
                    <a:gridCol w="1780309">
                      <a:extLst>
                        <a:ext uri="{9D8B030D-6E8A-4147-A177-3AD203B41FA5}">
                          <a16:colId xmlns:a16="http://schemas.microsoft.com/office/drawing/2014/main" val="387825122"/>
                        </a:ext>
                      </a:extLst>
                    </a:gridCol>
                  </a:tblGrid>
                  <a:tr h="518160">
                    <a:tc>
                      <a:txBody>
                        <a:bodyPr/>
                        <a:lstStyle/>
                        <a:p>
                          <a:pPr algn="ctr"/>
                          <a:r>
                            <a:rPr lang="en-US" b="1" dirty="0" smtClean="0"/>
                            <a:t>Possible Outcomes</a:t>
                          </a:r>
                          <a:endParaRPr lang="en-IN" b="1" dirty="0"/>
                        </a:p>
                      </a:txBody>
                      <a:tcPr>
                        <a:solidFill>
                          <a:schemeClr val="bg1">
                            <a:lumMod val="85000"/>
                          </a:schemeClr>
                        </a:solidFill>
                      </a:tcPr>
                    </a:tc>
                    <a:tc>
                      <a:txBody>
                        <a:bodyPr/>
                        <a:lstStyle/>
                        <a:p>
                          <a:pPr algn="ctr"/>
                          <a:r>
                            <a:rPr lang="en-US" b="1" dirty="0" smtClean="0"/>
                            <a:t>Probability</a:t>
                          </a:r>
                          <a:endParaRPr lang="en-IN" b="1" dirty="0"/>
                        </a:p>
                      </a:txBody>
                      <a:tcPr>
                        <a:solidFill>
                          <a:schemeClr val="bg1">
                            <a:lumMod val="85000"/>
                          </a:schemeClr>
                        </a:solidFill>
                      </a:tcPr>
                    </a:tc>
                    <a:extLst>
                      <a:ext uri="{0D108BD9-81ED-4DB2-BD59-A6C34878D82A}">
                        <a16:rowId xmlns:a16="http://schemas.microsoft.com/office/drawing/2014/main" val="498524093"/>
                      </a:ext>
                    </a:extLst>
                  </a:tr>
                  <a:tr h="398590">
                    <a:tc>
                      <a:txBody>
                        <a:bodyPr/>
                        <a:lstStyle/>
                        <a:p>
                          <a:pPr algn="ctr"/>
                          <a:r>
                            <a:rPr lang="en-US" b="1" dirty="0" smtClean="0"/>
                            <a:t>0</a:t>
                          </a:r>
                          <a:endParaRPr lang="en-IN" b="1" dirty="0"/>
                        </a:p>
                      </a:txBody>
                      <a:tcPr/>
                    </a:tc>
                    <a:tc>
                      <a:txBody>
                        <a:bodyPr/>
                        <a:lstStyle/>
                        <a:p>
                          <a:endParaRPr lang="en-US"/>
                        </a:p>
                      </a:txBody>
                      <a:tcPr>
                        <a:blipFill>
                          <a:blip r:embed="rId2"/>
                          <a:stretch>
                            <a:fillRect l="-100685" t="-130303" r="-685" b="-104545"/>
                          </a:stretch>
                        </a:blipFill>
                      </a:tcPr>
                    </a:tc>
                    <a:extLst>
                      <a:ext uri="{0D108BD9-81ED-4DB2-BD59-A6C34878D82A}">
                        <a16:rowId xmlns:a16="http://schemas.microsoft.com/office/drawing/2014/main" val="839909923"/>
                      </a:ext>
                    </a:extLst>
                  </a:tr>
                  <a:tr h="398590">
                    <a:tc>
                      <a:txBody>
                        <a:bodyPr/>
                        <a:lstStyle/>
                        <a:p>
                          <a:pPr algn="ctr"/>
                          <a:r>
                            <a:rPr lang="en-US" b="1" dirty="0" smtClean="0"/>
                            <a:t>1</a:t>
                          </a:r>
                          <a:endParaRPr lang="en-IN" b="1" dirty="0"/>
                        </a:p>
                      </a:txBody>
                      <a:tcPr/>
                    </a:tc>
                    <a:tc>
                      <a:txBody>
                        <a:bodyPr/>
                        <a:lstStyle/>
                        <a:p>
                          <a:endParaRPr lang="en-US"/>
                        </a:p>
                      </a:txBody>
                      <a:tcPr>
                        <a:blipFill>
                          <a:blip r:embed="rId2"/>
                          <a:stretch>
                            <a:fillRect l="-100685" t="-230303" r="-685" b="-4545"/>
                          </a:stretch>
                        </a:blipFill>
                      </a:tcPr>
                    </a:tc>
                    <a:extLst>
                      <a:ext uri="{0D108BD9-81ED-4DB2-BD59-A6C34878D82A}">
                        <a16:rowId xmlns:a16="http://schemas.microsoft.com/office/drawing/2014/main" val="3049509766"/>
                      </a:ext>
                    </a:extLst>
                  </a:tr>
                </a:tbl>
              </a:graphicData>
            </a:graphic>
          </p:graphicFrame>
        </mc:Fallback>
      </mc:AlternateContent>
    </p:spTree>
    <p:extLst>
      <p:ext uri="{BB962C8B-B14F-4D97-AF65-F5344CB8AC3E}">
        <p14:creationId xmlns:p14="http://schemas.microsoft.com/office/powerpoint/2010/main" val="1645373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algn="l"/>
            <a:r>
              <a:rPr lang="en-US" dirty="0" err="1"/>
              <a:t>Bernouli</a:t>
            </a:r>
            <a:r>
              <a:rPr lang="en-US" dirty="0"/>
              <a:t> Distribution</a:t>
            </a:r>
            <a:endParaRPr lang="en-IN" dirty="0"/>
          </a:p>
          <a:p>
            <a:pPr algn="l"/>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idx="2"/>
              </p:nvPr>
            </p:nvSpPr>
            <p:spPr/>
            <p:txBody>
              <a:bodyPr/>
              <a:lstStyle/>
              <a:p>
                <a:r>
                  <a:rPr lang="en-US" dirty="0" smtClean="0"/>
                  <a:t>The PMF of Bernoulli Distribution is defined as,</a:t>
                </a:r>
              </a:p>
              <a:p>
                <a:pPr marL="88900" indent="0">
                  <a:buNone/>
                </a:pPr>
                <a14:m>
                  <m:oMathPara xmlns:m="http://schemas.openxmlformats.org/officeDocument/2006/math">
                    <m:oMathParaPr>
                      <m:jc m:val="centerGroup"/>
                    </m:oMathParaPr>
                    <m:oMath xmlns:m="http://schemas.openxmlformats.org/officeDocument/2006/math">
                      <m:r>
                        <a:rPr lang="en-US" sz="3200" i="1">
                          <a:latin typeface="Cambria Math"/>
                          <a:sym typeface="Symbol"/>
                        </a:rPr>
                        <m:t>𝑓</m:t>
                      </m:r>
                      <m:d>
                        <m:dPr>
                          <m:ctrlPr>
                            <a:rPr lang="en-US" sz="3200" i="1">
                              <a:latin typeface="Cambria Math"/>
                              <a:sym typeface="Symbol"/>
                            </a:rPr>
                          </m:ctrlPr>
                        </m:dPr>
                        <m:e>
                          <m:r>
                            <a:rPr lang="en-US" sz="3200" i="1">
                              <a:latin typeface="Cambria Math"/>
                              <a:sym typeface="Symbol"/>
                            </a:rPr>
                            <m:t>𝑥</m:t>
                          </m:r>
                        </m:e>
                      </m:d>
                      <m:r>
                        <a:rPr lang="en-US" sz="3200" i="1">
                          <a:latin typeface="Cambria Math"/>
                          <a:sym typeface="Symbol"/>
                        </a:rPr>
                        <m:t>=</m:t>
                      </m:r>
                      <m:sSup>
                        <m:sSupPr>
                          <m:ctrlPr>
                            <a:rPr lang="en-US" sz="3200" i="1">
                              <a:latin typeface="Cambria Math"/>
                              <a:sym typeface="Symbol"/>
                            </a:rPr>
                          </m:ctrlPr>
                        </m:sSupPr>
                        <m:e>
                          <m:r>
                            <a:rPr lang="en-US" sz="3200" i="1">
                              <a:latin typeface="Cambria Math"/>
                              <a:sym typeface="Symbol"/>
                            </a:rPr>
                            <m:t>𝑝</m:t>
                          </m:r>
                        </m:e>
                        <m:sup>
                          <m:r>
                            <a:rPr lang="en-US" sz="3200" i="1">
                              <a:latin typeface="Cambria Math"/>
                              <a:sym typeface="Symbol"/>
                            </a:rPr>
                            <m:t>𝑥</m:t>
                          </m:r>
                        </m:sup>
                      </m:sSup>
                      <m:sSup>
                        <m:sSupPr>
                          <m:ctrlPr>
                            <a:rPr lang="en-US" sz="3200" i="1">
                              <a:latin typeface="Cambria Math"/>
                              <a:sym typeface="Symbol"/>
                            </a:rPr>
                          </m:ctrlPr>
                        </m:sSupPr>
                        <m:e>
                          <m:r>
                            <a:rPr lang="en-US" sz="3200" i="1">
                              <a:latin typeface="Cambria Math"/>
                              <a:sym typeface="Symbol"/>
                            </a:rPr>
                            <m:t>(1−</m:t>
                          </m:r>
                          <m:r>
                            <a:rPr lang="en-US" sz="3200" i="1">
                              <a:latin typeface="Cambria Math"/>
                              <a:sym typeface="Symbol"/>
                            </a:rPr>
                            <m:t>𝑝</m:t>
                          </m:r>
                          <m:r>
                            <a:rPr lang="en-US" sz="3200" i="1">
                              <a:latin typeface="Cambria Math"/>
                              <a:sym typeface="Symbol"/>
                            </a:rPr>
                            <m:t>)</m:t>
                          </m:r>
                        </m:e>
                        <m:sup>
                          <m:r>
                            <a:rPr lang="en-US" sz="3200" i="1">
                              <a:latin typeface="Cambria Math"/>
                              <a:sym typeface="Symbol"/>
                            </a:rPr>
                            <m:t>(</m:t>
                          </m:r>
                          <m:r>
                            <a:rPr lang="en-US" sz="3200" i="1">
                              <a:latin typeface="Cambria Math" panose="02040503050406030204" pitchFamily="18" charset="0"/>
                              <a:sym typeface="Symbol"/>
                            </a:rPr>
                            <m:t>1</m:t>
                          </m:r>
                          <m:r>
                            <a:rPr lang="en-US" sz="3200" i="1">
                              <a:latin typeface="Cambria Math"/>
                              <a:sym typeface="Symbol"/>
                            </a:rPr>
                            <m:t>−</m:t>
                          </m:r>
                          <m:r>
                            <a:rPr lang="en-US" sz="3200" i="1">
                              <a:latin typeface="Cambria Math"/>
                              <a:sym typeface="Symbol"/>
                            </a:rPr>
                            <m:t>𝑥</m:t>
                          </m:r>
                          <m:r>
                            <a:rPr lang="en-US" sz="3200" i="1">
                              <a:latin typeface="Cambria Math"/>
                              <a:sym typeface="Symbol"/>
                            </a:rPr>
                            <m:t>)</m:t>
                          </m:r>
                        </m:sup>
                      </m:sSup>
                    </m:oMath>
                  </m:oMathPara>
                </a14:m>
                <a:endParaRPr lang="en-US" sz="3200" dirty="0"/>
              </a:p>
              <a:p>
                <a:pPr marL="88900" indent="0">
                  <a:buNone/>
                </a:pPr>
                <a:r>
                  <a:rPr lang="en-US" dirty="0"/>
                  <a:t> 	</a:t>
                </a:r>
                <a:r>
                  <a:rPr lang="en-US" sz="1400" dirty="0"/>
                  <a:t>Where </a:t>
                </a:r>
              </a:p>
              <a:p>
                <a:pPr marL="959247" lvl="1" indent="0">
                  <a:spcAft>
                    <a:spcPts val="900"/>
                  </a:spcAft>
                  <a:buNone/>
                </a:pPr>
                <a:r>
                  <a:rPr lang="en-US" dirty="0">
                    <a:sym typeface="Symbol"/>
                  </a:rPr>
                  <a:t>p = the probability of success </a:t>
                </a:r>
              </a:p>
              <a:p>
                <a:pPr marL="959247" lvl="1" indent="0">
                  <a:spcAft>
                    <a:spcPts val="900"/>
                  </a:spcAft>
                  <a:buNone/>
                </a:pPr>
                <a:r>
                  <a:rPr lang="en-US" dirty="0">
                    <a:sym typeface="Symbol"/>
                  </a:rPr>
                  <a:t>(1-p) = probability of failure</a:t>
                </a:r>
              </a:p>
              <a:p>
                <a:pPr marL="959247" lvl="1" indent="0">
                  <a:spcAft>
                    <a:spcPts val="900"/>
                  </a:spcAft>
                  <a:buNone/>
                </a:pPr>
                <a:r>
                  <a:rPr lang="en-US" dirty="0">
                    <a:sym typeface="Symbol"/>
                  </a:rPr>
                  <a:t>x = outcomes of the event. x takes value either 0 or 1</a:t>
                </a:r>
              </a:p>
              <a:p>
                <a:pPr marL="959247" lvl="1" indent="0">
                  <a:spcAft>
                    <a:spcPts val="900"/>
                  </a:spcAft>
                  <a:buNone/>
                </a:pPr>
                <a:r>
                  <a:rPr lang="en-US" dirty="0">
                    <a:sym typeface="Symbol"/>
                  </a:rPr>
                  <a:t>x = 1 </a:t>
                </a:r>
                <a:r>
                  <a:rPr lang="en-US" dirty="0">
                    <a:sym typeface="Wingdings" panose="05000000000000000000" pitchFamily="2" charset="2"/>
                  </a:rPr>
                  <a:t> Success and x = 0  </a:t>
                </a:r>
                <a:r>
                  <a:rPr lang="en-US" dirty="0" smtClean="0">
                    <a:sym typeface="Wingdings" panose="05000000000000000000" pitchFamily="2" charset="2"/>
                  </a:rPr>
                  <a:t>Failure</a:t>
                </a:r>
                <a:endParaRPr lang="en-US" dirty="0" smtClean="0"/>
              </a:p>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The mean of Bernoulli experiment </a:t>
                </a:r>
                <a:r>
                  <a:rPr lang="en-US" sz="1800" dirty="0" smtClean="0">
                    <a:sym typeface="Symbol"/>
                  </a:rPr>
                  <a:t>is, </a:t>
                </a:r>
              </a:p>
              <a:p>
                <a:pPr marL="0" lvl="1" indent="0">
                  <a:spcBef>
                    <a:spcPts val="440"/>
                  </a:spcBef>
                  <a:spcAft>
                    <a:spcPts val="900"/>
                  </a:spcAft>
                  <a:buSzPts val="2200"/>
                  <a:buNone/>
                  <a:tabLst>
                    <a:tab pos="1371600" algn="l"/>
                    <a:tab pos="1720454" algn="l"/>
                    <a:tab pos="2057400" algn="l"/>
                    <a:tab pos="2406254" algn="l"/>
                    <a:tab pos="2743200" algn="l"/>
                    <a:tab pos="3092054" algn="l"/>
                    <a:tab pos="3429000" algn="l"/>
                    <a:tab pos="3777854" algn="l"/>
                    <a:tab pos="4114800" algn="l"/>
                    <a:tab pos="4463654" algn="l"/>
                  </a:tabLst>
                </a:pPr>
                <a:r>
                  <a:rPr lang="en-US" sz="1800" dirty="0" smtClean="0">
                    <a:sym typeface="Symbol"/>
                  </a:rPr>
                  <a:t>	 E(x) = </a:t>
                </a:r>
                <a:r>
                  <a:rPr lang="en-US" sz="1500" b="1" dirty="0">
                    <a:sym typeface="Symbol"/>
                  </a:rPr>
                  <a:t> </a:t>
                </a:r>
                <a:r>
                  <a:rPr lang="en-US" sz="1500" b="1" dirty="0" err="1" smtClean="0">
                    <a:sym typeface="Symbol"/>
                  </a:rPr>
                  <a:t>xf</a:t>
                </a:r>
                <a:r>
                  <a:rPr lang="en-US" sz="1500" b="1" dirty="0" smtClean="0">
                    <a:sym typeface="Symbol"/>
                  </a:rPr>
                  <a:t>(x) = </a:t>
                </a:r>
                <a:r>
                  <a:rPr lang="en-US" sz="1800" dirty="0" smtClean="0">
                    <a:sym typeface="Symbol"/>
                  </a:rPr>
                  <a:t>1*p </a:t>
                </a:r>
                <a:r>
                  <a:rPr lang="en-US" sz="1800" dirty="0">
                    <a:sym typeface="Symbol"/>
                  </a:rPr>
                  <a:t>+ 0*(1-p) = p     ;  1 * success + 0 * failure</a:t>
                </a:r>
              </a:p>
              <a:p>
                <a:pPr marL="88900" indent="0">
                  <a:buNone/>
                </a:pPr>
                <a:endParaRPr lang="en-US"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idx="2"/>
              </p:nvPr>
            </p:nvSpPr>
            <p:spPr>
              <a:blipFill>
                <a:blip r:embed="rId2"/>
                <a:stretch>
                  <a:fillRect l="-888"/>
                </a:stretch>
              </a:blipFill>
            </p:spPr>
            <p:txBody>
              <a:bodyPr/>
              <a:lstStyle/>
              <a:p>
                <a:r>
                  <a:rPr lang="en-IN">
                    <a:noFill/>
                  </a:rPr>
                  <a:t> </a:t>
                </a:r>
              </a:p>
            </p:txBody>
          </p:sp>
        </mc:Fallback>
      </mc:AlternateContent>
    </p:spTree>
    <p:extLst>
      <p:ext uri="{BB962C8B-B14F-4D97-AF65-F5344CB8AC3E}">
        <p14:creationId xmlns:p14="http://schemas.microsoft.com/office/powerpoint/2010/main" val="29426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smtClean="0">
                <a:sym typeface="Symbol"/>
              </a:rPr>
              <a:t>The </a:t>
            </a:r>
            <a:r>
              <a:rPr lang="en-US" sz="1800" dirty="0">
                <a:sym typeface="Symbol"/>
              </a:rPr>
              <a:t>variance of Bernoulli trial is</a:t>
            </a:r>
          </a:p>
          <a:p>
            <a:pPr marL="900113" lvl="2"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err="1">
                <a:sym typeface="Symbol"/>
              </a:rPr>
              <a:t>Var</a:t>
            </a:r>
            <a:r>
              <a:rPr lang="en-US" sz="1800" dirty="0">
                <a:sym typeface="Symbol"/>
              </a:rPr>
              <a:t>(x) </a:t>
            </a:r>
            <a:r>
              <a:rPr lang="en-US" sz="1800" dirty="0" smtClean="0">
                <a:sym typeface="Symbol"/>
              </a:rPr>
              <a:t>=</a:t>
            </a:r>
            <a:r>
              <a:rPr lang="en-US" sz="1800" b="1" dirty="0">
                <a:sym typeface="Symbol"/>
              </a:rPr>
              <a:t> (x- )</a:t>
            </a:r>
            <a:r>
              <a:rPr lang="en-US" sz="1800" b="1" baseline="30000" dirty="0">
                <a:sym typeface="Symbol"/>
              </a:rPr>
              <a:t>2</a:t>
            </a:r>
            <a:r>
              <a:rPr lang="en-US" sz="1800" b="1" dirty="0">
                <a:sym typeface="Symbol"/>
              </a:rPr>
              <a:t>f(x</a:t>
            </a:r>
            <a:r>
              <a:rPr lang="en-US" sz="1800" b="1" dirty="0" smtClean="0">
                <a:sym typeface="Symbol"/>
              </a:rPr>
              <a:t>) = </a:t>
            </a:r>
            <a:r>
              <a:rPr lang="en-US" sz="1800" dirty="0" smtClean="0">
                <a:sym typeface="Symbol"/>
              </a:rPr>
              <a:t> </a:t>
            </a:r>
            <a:r>
              <a:rPr lang="en-US" sz="1800" dirty="0">
                <a:sym typeface="Symbol"/>
              </a:rPr>
              <a:t>(</a:t>
            </a:r>
            <a:r>
              <a:rPr lang="en-US" sz="1800" dirty="0" smtClean="0">
                <a:sym typeface="Symbol"/>
              </a:rPr>
              <a:t>1-p)</a:t>
            </a:r>
            <a:r>
              <a:rPr lang="en-US" sz="1800" baseline="30000" dirty="0" smtClean="0">
                <a:sym typeface="Symbol"/>
              </a:rPr>
              <a:t>2 </a:t>
            </a:r>
            <a:r>
              <a:rPr lang="en-US" sz="1800" dirty="0" smtClean="0">
                <a:sym typeface="Symbol"/>
              </a:rPr>
              <a:t> * p + (0-p)</a:t>
            </a:r>
            <a:r>
              <a:rPr lang="en-US" sz="1800" baseline="30000" dirty="0" smtClean="0">
                <a:sym typeface="Symbol"/>
              </a:rPr>
              <a:t>2</a:t>
            </a:r>
            <a:r>
              <a:rPr lang="en-US" sz="1800" dirty="0">
                <a:sym typeface="Symbol"/>
              </a:rPr>
              <a:t> </a:t>
            </a:r>
            <a:r>
              <a:rPr lang="en-US" sz="1800" dirty="0" smtClean="0">
                <a:sym typeface="Symbol"/>
              </a:rPr>
              <a:t>* (</a:t>
            </a:r>
            <a:r>
              <a:rPr lang="en-US" sz="1800" dirty="0">
                <a:sym typeface="Symbol"/>
              </a:rPr>
              <a:t>1-p</a:t>
            </a:r>
            <a:r>
              <a:rPr lang="en-US" sz="1800" dirty="0" smtClean="0">
                <a:sym typeface="Symbol"/>
              </a:rPr>
              <a:t>) </a:t>
            </a:r>
          </a:p>
          <a:p>
            <a:pPr marL="685800" lvl="2" indent="0">
              <a:spcAft>
                <a:spcPts val="900"/>
              </a:spcAft>
              <a:buNone/>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	</a:t>
            </a:r>
            <a:r>
              <a:rPr lang="en-US" sz="1800" dirty="0" smtClean="0">
                <a:sym typeface="Symbol"/>
              </a:rPr>
              <a:t>					= p </a:t>
            </a:r>
            <a:r>
              <a:rPr lang="en-US" sz="1800" dirty="0">
                <a:sym typeface="Symbol"/>
              </a:rPr>
              <a:t>–p</a:t>
            </a:r>
            <a:r>
              <a:rPr lang="en-US" sz="1800" baseline="30000" dirty="0">
                <a:sym typeface="Symbol"/>
              </a:rPr>
              <a:t>3</a:t>
            </a:r>
            <a:r>
              <a:rPr lang="en-US" sz="1800" dirty="0">
                <a:sym typeface="Symbol"/>
              </a:rPr>
              <a:t> –p</a:t>
            </a:r>
            <a:r>
              <a:rPr lang="en-US" sz="1800" baseline="30000" dirty="0">
                <a:sym typeface="Symbol"/>
              </a:rPr>
              <a:t>2</a:t>
            </a:r>
            <a:r>
              <a:rPr lang="en-US" sz="1800" dirty="0">
                <a:sym typeface="Symbol"/>
              </a:rPr>
              <a:t> + p</a:t>
            </a:r>
            <a:r>
              <a:rPr lang="en-US" sz="1800" baseline="30000" dirty="0">
                <a:sym typeface="Symbol"/>
              </a:rPr>
              <a:t>3 </a:t>
            </a:r>
            <a:endParaRPr lang="en-US" sz="1800" baseline="30000" dirty="0" smtClean="0">
              <a:sym typeface="Symbol"/>
            </a:endParaRPr>
          </a:p>
          <a:p>
            <a:pPr marL="685800" lvl="2" indent="0">
              <a:spcAft>
                <a:spcPts val="900"/>
              </a:spcAft>
              <a:buNone/>
              <a:tabLst>
                <a:tab pos="1371600" algn="l"/>
                <a:tab pos="1720454" algn="l"/>
                <a:tab pos="2057400" algn="l"/>
                <a:tab pos="2406254" algn="l"/>
                <a:tab pos="2743200" algn="l"/>
                <a:tab pos="3092054" algn="l"/>
                <a:tab pos="3429000" algn="l"/>
                <a:tab pos="3777854" algn="l"/>
                <a:tab pos="4114800" algn="l"/>
                <a:tab pos="4463654" algn="l"/>
              </a:tabLst>
            </a:pPr>
            <a:r>
              <a:rPr lang="en-US" sz="1800" baseline="30000" dirty="0">
                <a:sym typeface="Symbol"/>
              </a:rPr>
              <a:t>	</a:t>
            </a:r>
            <a:r>
              <a:rPr lang="en-US" sz="1800" baseline="30000" dirty="0" smtClean="0">
                <a:sym typeface="Symbol"/>
              </a:rPr>
              <a:t>					</a:t>
            </a:r>
            <a:r>
              <a:rPr lang="en-US" sz="1800" dirty="0" smtClean="0">
                <a:sym typeface="Symbol"/>
              </a:rPr>
              <a:t>= </a:t>
            </a:r>
            <a:r>
              <a:rPr lang="en-US" sz="1800" dirty="0">
                <a:sym typeface="Symbol"/>
              </a:rPr>
              <a:t>p(1-p)</a:t>
            </a:r>
            <a:endParaRPr lang="en-US" sz="1800" baseline="30000" dirty="0">
              <a:sym typeface="Symbol"/>
            </a:endParaRPr>
          </a:p>
          <a:p>
            <a:pPr marL="214313"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sz="1800" dirty="0">
                <a:sym typeface="Symbol"/>
              </a:rPr>
              <a:t>Please note</a:t>
            </a:r>
          </a:p>
          <a:p>
            <a:pPr marL="557213" lvl="1"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dirty="0">
                <a:sym typeface="Symbol"/>
              </a:rPr>
              <a:t> </a:t>
            </a:r>
            <a:r>
              <a:rPr lang="en-US" baseline="-25000" dirty="0" err="1">
                <a:sym typeface="Symbol"/>
              </a:rPr>
              <a:t>x±y</a:t>
            </a:r>
            <a:r>
              <a:rPr lang="en-US" dirty="0">
                <a:sym typeface="Symbol"/>
              </a:rPr>
              <a:t> = </a:t>
            </a:r>
            <a:r>
              <a:rPr lang="en-US" baseline="-25000" dirty="0">
                <a:sym typeface="Symbol"/>
              </a:rPr>
              <a:t>x</a:t>
            </a:r>
            <a:r>
              <a:rPr lang="en-US" dirty="0">
                <a:sym typeface="Symbol"/>
              </a:rPr>
              <a:t>± </a:t>
            </a:r>
            <a:r>
              <a:rPr lang="en-US" baseline="-25000" dirty="0">
                <a:sym typeface="Symbol"/>
              </a:rPr>
              <a:t>y </a:t>
            </a:r>
            <a:r>
              <a:rPr lang="en-US" dirty="0">
                <a:sym typeface="Symbol"/>
              </a:rPr>
              <a:t> </a:t>
            </a:r>
            <a:endParaRPr lang="en-US" dirty="0" smtClean="0">
              <a:sym typeface="Symbol"/>
            </a:endParaRPr>
          </a:p>
          <a:p>
            <a:pPr marL="557213" lvl="1" indent="-214313">
              <a:spcAft>
                <a:spcPts val="900"/>
              </a:spcAft>
              <a:tabLst>
                <a:tab pos="1371600" algn="l"/>
                <a:tab pos="1720454" algn="l"/>
                <a:tab pos="2057400" algn="l"/>
                <a:tab pos="2406254" algn="l"/>
                <a:tab pos="2743200" algn="l"/>
                <a:tab pos="3092054" algn="l"/>
                <a:tab pos="3429000" algn="l"/>
                <a:tab pos="3777854" algn="l"/>
                <a:tab pos="4114800" algn="l"/>
                <a:tab pos="4463654" algn="l"/>
              </a:tabLst>
            </a:pPr>
            <a:r>
              <a:rPr lang="en-US" dirty="0" smtClean="0">
                <a:sym typeface="Symbol"/>
              </a:rPr>
              <a:t></a:t>
            </a:r>
            <a:r>
              <a:rPr lang="en-US" baseline="30000" dirty="0">
                <a:sym typeface="Symbol"/>
              </a:rPr>
              <a:t>2</a:t>
            </a:r>
            <a:r>
              <a:rPr lang="en-US" baseline="-25000" dirty="0">
                <a:sym typeface="Symbol"/>
              </a:rPr>
              <a:t>x±y</a:t>
            </a:r>
            <a:r>
              <a:rPr lang="en-US" dirty="0">
                <a:sym typeface="Symbol"/>
              </a:rPr>
              <a:t> = </a:t>
            </a:r>
            <a:r>
              <a:rPr lang="en-US" baseline="30000" dirty="0">
                <a:sym typeface="Symbol"/>
              </a:rPr>
              <a:t>2</a:t>
            </a:r>
            <a:r>
              <a:rPr lang="en-US" baseline="-25000" dirty="0">
                <a:sym typeface="Symbol"/>
              </a:rPr>
              <a:t>x</a:t>
            </a:r>
            <a:r>
              <a:rPr lang="en-US" dirty="0">
                <a:sym typeface="Symbol"/>
              </a:rPr>
              <a:t> + </a:t>
            </a:r>
            <a:r>
              <a:rPr lang="en-US" baseline="30000" dirty="0">
                <a:sym typeface="Symbol"/>
              </a:rPr>
              <a:t>2</a:t>
            </a:r>
            <a:r>
              <a:rPr lang="en-US" baseline="-25000" dirty="0">
                <a:sym typeface="Symbol"/>
              </a:rPr>
              <a:t>y</a:t>
            </a:r>
            <a:r>
              <a:rPr lang="en-US" dirty="0">
                <a:sym typeface="Symbol"/>
              </a:rPr>
              <a:t> </a:t>
            </a:r>
          </a:p>
          <a:p>
            <a:pPr marL="0" lvl="1" indent="0">
              <a:spcBef>
                <a:spcPts val="400"/>
              </a:spcBef>
              <a:buSzPts val="2000"/>
              <a:buNone/>
            </a:pPr>
            <a:r>
              <a:rPr lang="en-US" dirty="0" smtClean="0">
                <a:sym typeface="Symbol"/>
              </a:rPr>
              <a:t>Where, </a:t>
            </a:r>
            <a:r>
              <a:rPr lang="en-US" dirty="0">
                <a:sym typeface="Symbol"/>
              </a:rPr>
              <a:t>x &amp; y are two independent events</a:t>
            </a:r>
          </a:p>
          <a:p>
            <a:pPr marL="0" indent="0">
              <a:buNone/>
            </a:pPr>
            <a:endParaRPr lang="en-US" dirty="0"/>
          </a:p>
        </p:txBody>
      </p:sp>
      <p:sp>
        <p:nvSpPr>
          <p:cNvPr id="4" name="TextBox 3"/>
          <p:cNvSpPr txBox="1"/>
          <p:nvPr/>
        </p:nvSpPr>
        <p:spPr>
          <a:xfrm>
            <a:off x="659567" y="674557"/>
            <a:ext cx="2800767" cy="461665"/>
          </a:xfrm>
          <a:prstGeom prst="rect">
            <a:avLst/>
          </a:prstGeom>
          <a:noFill/>
        </p:spPr>
        <p:txBody>
          <a:bodyPr wrap="none" rtlCol="0">
            <a:spAutoFit/>
          </a:bodyPr>
          <a:lstStyle/>
          <a:p>
            <a:r>
              <a:rPr lang="en-US" sz="2400" b="1" dirty="0"/>
              <a:t>Bernoulli Process</a:t>
            </a:r>
          </a:p>
        </p:txBody>
      </p:sp>
    </p:spTree>
    <p:extLst>
      <p:ext uri="{BB962C8B-B14F-4D97-AF65-F5344CB8AC3E}">
        <p14:creationId xmlns:p14="http://schemas.microsoft.com/office/powerpoint/2010/main" val="1863404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822803" y="1192047"/>
                <a:ext cx="7543800" cy="5629683"/>
              </a:xfrm>
              <a:prstGeom prst="rect">
                <a:avLst/>
              </a:prstGeom>
              <a:noFill/>
            </p:spPr>
            <p:txBody>
              <a:bodyPr wrap="square" rtlCol="0">
                <a:spAutoFit/>
              </a:bodyPr>
              <a:lstStyle/>
              <a:p>
                <a:pPr>
                  <a:spcAft>
                    <a:spcPts val="1350"/>
                  </a:spcAft>
                </a:pPr>
                <a:r>
                  <a:rPr lang="en-US" sz="2200" dirty="0" smtClean="0">
                    <a:latin typeface="Calibri" panose="020F0502020204030204" pitchFamily="34" charset="0"/>
                    <a:sym typeface="Symbol"/>
                  </a:rPr>
                  <a:t>Binomial Distribution is a collection of n independent Bernoulli Trials.</a:t>
                </a:r>
              </a:p>
              <a:p>
                <a:pPr>
                  <a:spcAft>
                    <a:spcPts val="1350"/>
                  </a:spcAft>
                </a:pPr>
                <a:r>
                  <a:rPr lang="en-US" sz="2200" dirty="0" smtClean="0">
                    <a:latin typeface="Calibri" panose="020F0502020204030204" pitchFamily="34" charset="0"/>
                    <a:sym typeface="Symbol"/>
                  </a:rPr>
                  <a:t>Binomial </a:t>
                </a:r>
                <a:r>
                  <a:rPr lang="en-US" sz="2200" dirty="0">
                    <a:latin typeface="Calibri" panose="020F0502020204030204" pitchFamily="34" charset="0"/>
                    <a:sym typeface="Symbol"/>
                  </a:rPr>
                  <a:t>probability function gives probability of x successes in n trials.</a:t>
                </a:r>
              </a:p>
              <a:p>
                <a:pPr marL="601266" defTabSz="570310">
                  <a:spcAft>
                    <a:spcPts val="900"/>
                  </a:spcAft>
                </a:pPr>
                <a14:m>
                  <m:oMathPara xmlns:m="http://schemas.openxmlformats.org/officeDocument/2006/math">
                    <m:oMathParaPr>
                      <m:jc m:val="left"/>
                    </m:oMathParaPr>
                    <m:oMath xmlns:m="http://schemas.openxmlformats.org/officeDocument/2006/math">
                      <m:r>
                        <a:rPr lang="en-US" sz="3200" i="1">
                          <a:latin typeface="Cambria Math"/>
                          <a:sym typeface="Symbol"/>
                        </a:rPr>
                        <m:t>𝑓</m:t>
                      </m:r>
                      <m:d>
                        <m:dPr>
                          <m:ctrlPr>
                            <a:rPr lang="en-US" sz="3200" i="1">
                              <a:latin typeface="Cambria Math"/>
                              <a:sym typeface="Symbol"/>
                            </a:rPr>
                          </m:ctrlPr>
                        </m:dPr>
                        <m:e>
                          <m:r>
                            <a:rPr lang="en-US" sz="3200" i="1">
                              <a:latin typeface="Cambria Math"/>
                              <a:sym typeface="Symbol"/>
                            </a:rPr>
                            <m:t>𝑥</m:t>
                          </m:r>
                        </m:e>
                      </m:d>
                      <m:r>
                        <a:rPr lang="en-US" sz="3200" i="1">
                          <a:latin typeface="Cambria Math"/>
                          <a:sym typeface="Symbol"/>
                        </a:rPr>
                        <m:t>=</m:t>
                      </m:r>
                      <m:d>
                        <m:dPr>
                          <m:ctrlPr>
                            <a:rPr lang="en-US" sz="3200" i="1">
                              <a:latin typeface="Cambria Math"/>
                              <a:sym typeface="Symbol"/>
                            </a:rPr>
                          </m:ctrlPr>
                        </m:dPr>
                        <m:e>
                          <m:f>
                            <m:fPr>
                              <m:type m:val="noBar"/>
                              <m:ctrlPr>
                                <a:rPr lang="en-US" sz="3200" i="1">
                                  <a:latin typeface="Cambria Math"/>
                                  <a:sym typeface="Symbol"/>
                                </a:rPr>
                              </m:ctrlPr>
                            </m:fPr>
                            <m:num>
                              <m:r>
                                <a:rPr lang="en-US" sz="3200" i="1">
                                  <a:latin typeface="Cambria Math"/>
                                  <a:sym typeface="Symbol"/>
                                </a:rPr>
                                <m:t>𝑛</m:t>
                              </m:r>
                            </m:num>
                            <m:den>
                              <m:r>
                                <a:rPr lang="en-US" sz="3200" i="1">
                                  <a:latin typeface="Cambria Math"/>
                                  <a:sym typeface="Symbol"/>
                                </a:rPr>
                                <m:t>𝑥</m:t>
                              </m:r>
                            </m:den>
                          </m:f>
                        </m:e>
                      </m:d>
                      <m:sSup>
                        <m:sSupPr>
                          <m:ctrlPr>
                            <a:rPr lang="en-US" sz="3200" i="1">
                              <a:latin typeface="Cambria Math"/>
                              <a:sym typeface="Symbol"/>
                            </a:rPr>
                          </m:ctrlPr>
                        </m:sSupPr>
                        <m:e>
                          <m:r>
                            <a:rPr lang="en-US" sz="3200" i="1">
                              <a:latin typeface="Cambria Math"/>
                              <a:sym typeface="Symbol"/>
                            </a:rPr>
                            <m:t>𝑝</m:t>
                          </m:r>
                        </m:e>
                        <m:sup>
                          <m:r>
                            <a:rPr lang="en-US" sz="3200" i="1">
                              <a:latin typeface="Cambria Math"/>
                              <a:sym typeface="Symbol"/>
                            </a:rPr>
                            <m:t>𝑥</m:t>
                          </m:r>
                        </m:sup>
                      </m:sSup>
                      <m:sSup>
                        <m:sSupPr>
                          <m:ctrlPr>
                            <a:rPr lang="en-US" sz="3200" i="1">
                              <a:latin typeface="Cambria Math"/>
                              <a:sym typeface="Symbol"/>
                            </a:rPr>
                          </m:ctrlPr>
                        </m:sSupPr>
                        <m:e>
                          <m:r>
                            <a:rPr lang="en-US" sz="3200" i="1">
                              <a:latin typeface="Cambria Math"/>
                              <a:sym typeface="Symbol"/>
                            </a:rPr>
                            <m:t>(1−</m:t>
                          </m:r>
                          <m:r>
                            <a:rPr lang="en-US" sz="3200" i="1">
                              <a:latin typeface="Cambria Math"/>
                              <a:sym typeface="Symbol"/>
                            </a:rPr>
                            <m:t>𝑝</m:t>
                          </m:r>
                          <m:r>
                            <a:rPr lang="en-US" sz="3200" i="1">
                              <a:latin typeface="Cambria Math"/>
                              <a:sym typeface="Symbol"/>
                            </a:rPr>
                            <m:t>)</m:t>
                          </m:r>
                        </m:e>
                        <m:sup>
                          <m:r>
                            <a:rPr lang="en-US" sz="3200" i="1">
                              <a:latin typeface="Cambria Math"/>
                              <a:sym typeface="Symbol"/>
                            </a:rPr>
                            <m:t>(</m:t>
                          </m:r>
                          <m:r>
                            <a:rPr lang="en-US" sz="3200" i="1">
                              <a:latin typeface="Cambria Math"/>
                              <a:sym typeface="Symbol"/>
                            </a:rPr>
                            <m:t>𝑛</m:t>
                          </m:r>
                          <m:r>
                            <a:rPr lang="en-US" sz="3200" i="1">
                              <a:latin typeface="Cambria Math"/>
                              <a:sym typeface="Symbol"/>
                            </a:rPr>
                            <m:t>−</m:t>
                          </m:r>
                          <m:r>
                            <a:rPr lang="en-US" sz="3200" i="1">
                              <a:latin typeface="Cambria Math"/>
                              <a:sym typeface="Symbol"/>
                            </a:rPr>
                            <m:t>𝑥</m:t>
                          </m:r>
                          <m:r>
                            <a:rPr lang="en-US" sz="3200" i="1">
                              <a:latin typeface="Cambria Math"/>
                              <a:sym typeface="Symbol"/>
                            </a:rPr>
                            <m:t>)</m:t>
                          </m:r>
                        </m:sup>
                      </m:sSup>
                    </m:oMath>
                  </m:oMathPara>
                </a14:m>
                <a:endParaRPr lang="en-US" sz="3200" i="1" dirty="0">
                  <a:latin typeface="Cambria Math"/>
                  <a:sym typeface="Symbol"/>
                </a:endParaRPr>
              </a:p>
              <a:p>
                <a:pPr marL="601266">
                  <a:spcBef>
                    <a:spcPts val="900"/>
                  </a:spcBef>
                  <a:spcAft>
                    <a:spcPts val="900"/>
                  </a:spcAft>
                </a:pPr>
                <a:r>
                  <a:rPr lang="en-US" dirty="0">
                    <a:sym typeface="Symbol"/>
                  </a:rPr>
                  <a:t>Where</a:t>
                </a:r>
              </a:p>
              <a:p>
                <a:pPr marL="870347">
                  <a:spcAft>
                    <a:spcPts val="900"/>
                  </a:spcAft>
                </a:pPr>
                <a:r>
                  <a:rPr lang="en-US" dirty="0">
                    <a:sym typeface="Symbol"/>
                  </a:rPr>
                  <a:t>n = number of trials</a:t>
                </a:r>
              </a:p>
              <a:p>
                <a:pPr marL="870347">
                  <a:spcAft>
                    <a:spcPts val="900"/>
                  </a:spcAft>
                </a:pPr>
                <a:r>
                  <a:rPr lang="en-US" dirty="0">
                    <a:sym typeface="Symbol"/>
                  </a:rPr>
                  <a:t>x = number of successes</a:t>
                </a:r>
              </a:p>
              <a:p>
                <a:pPr marL="870347">
                  <a:spcAft>
                    <a:spcPts val="900"/>
                  </a:spcAft>
                </a:pPr>
                <a14:m>
                  <m:oMathPara xmlns:m="http://schemas.openxmlformats.org/officeDocument/2006/math">
                    <m:oMathParaPr>
                      <m:jc m:val="left"/>
                    </m:oMathParaPr>
                    <m:oMath xmlns:m="http://schemas.openxmlformats.org/officeDocument/2006/math">
                      <m:d>
                        <m:dPr>
                          <m:ctrlPr>
                            <a:rPr lang="en-US" i="1">
                              <a:latin typeface="Cambria Math"/>
                              <a:sym typeface="Symbol"/>
                            </a:rPr>
                          </m:ctrlPr>
                        </m:dPr>
                        <m:e>
                          <m:f>
                            <m:fPr>
                              <m:type m:val="noBar"/>
                              <m:ctrlPr>
                                <a:rPr lang="en-US" i="1">
                                  <a:latin typeface="Cambria Math"/>
                                  <a:sym typeface="Symbol"/>
                                </a:rPr>
                              </m:ctrlPr>
                            </m:fPr>
                            <m:num>
                              <m:r>
                                <a:rPr lang="en-US" i="1">
                                  <a:latin typeface="Cambria Math"/>
                                  <a:sym typeface="Symbol"/>
                                </a:rPr>
                                <m:t>𝑛</m:t>
                              </m:r>
                            </m:num>
                            <m:den>
                              <m:r>
                                <a:rPr lang="en-US" i="1">
                                  <a:latin typeface="Cambria Math"/>
                                  <a:sym typeface="Symbol"/>
                                </a:rPr>
                                <m:t>𝑥</m:t>
                              </m:r>
                            </m:den>
                          </m:f>
                        </m:e>
                      </m:d>
                      <m:r>
                        <a:rPr lang="en-US" i="1">
                          <a:latin typeface="Cambria Math"/>
                          <a:sym typeface="Symbol"/>
                        </a:rPr>
                        <m:t>= </m:t>
                      </m:r>
                      <m:f>
                        <m:fPr>
                          <m:ctrlPr>
                            <a:rPr lang="en-US" i="1">
                              <a:latin typeface="Cambria Math"/>
                              <a:sym typeface="Symbol"/>
                            </a:rPr>
                          </m:ctrlPr>
                        </m:fPr>
                        <m:num>
                          <m:r>
                            <a:rPr lang="en-US" i="1">
                              <a:latin typeface="Cambria Math"/>
                              <a:sym typeface="Symbol"/>
                            </a:rPr>
                            <m:t>𝑛</m:t>
                          </m:r>
                          <m:r>
                            <a:rPr lang="en-US" i="1">
                              <a:latin typeface="Cambria Math"/>
                              <a:sym typeface="Symbol"/>
                            </a:rPr>
                            <m:t>!</m:t>
                          </m:r>
                        </m:num>
                        <m:den>
                          <m:r>
                            <a:rPr lang="en-US" i="1">
                              <a:latin typeface="Cambria Math"/>
                              <a:sym typeface="Symbol"/>
                            </a:rPr>
                            <m:t>𝑥</m:t>
                          </m:r>
                          <m:r>
                            <a:rPr lang="en-US" i="1">
                              <a:latin typeface="Cambria Math"/>
                              <a:sym typeface="Symbol"/>
                            </a:rPr>
                            <m:t>!</m:t>
                          </m:r>
                          <m:d>
                            <m:dPr>
                              <m:ctrlPr>
                                <a:rPr lang="en-US" i="1">
                                  <a:latin typeface="Cambria Math"/>
                                  <a:sym typeface="Symbol"/>
                                </a:rPr>
                              </m:ctrlPr>
                            </m:dPr>
                            <m:e>
                              <m:r>
                                <a:rPr lang="en-US" i="1">
                                  <a:latin typeface="Cambria Math"/>
                                  <a:sym typeface="Symbol"/>
                                </a:rPr>
                                <m:t>𝑛</m:t>
                              </m:r>
                              <m:r>
                                <a:rPr lang="en-US" i="1">
                                  <a:latin typeface="Cambria Math"/>
                                  <a:sym typeface="Symbol"/>
                                </a:rPr>
                                <m:t>−</m:t>
                              </m:r>
                              <m:r>
                                <a:rPr lang="en-US" i="1">
                                  <a:latin typeface="Cambria Math"/>
                                  <a:sym typeface="Symbol"/>
                                </a:rPr>
                                <m:t>𝑥</m:t>
                              </m:r>
                            </m:e>
                          </m:d>
                          <m:r>
                            <a:rPr lang="en-US" i="1">
                              <a:latin typeface="Cambria Math"/>
                              <a:sym typeface="Symbol"/>
                            </a:rPr>
                            <m:t>!</m:t>
                          </m:r>
                        </m:den>
                      </m:f>
                    </m:oMath>
                  </m:oMathPara>
                </a14:m>
                <a:endParaRPr lang="en-US" dirty="0">
                  <a:sym typeface="Symbol"/>
                </a:endParaRPr>
              </a:p>
              <a:p>
                <a:pPr marL="870347">
                  <a:spcAft>
                    <a:spcPts val="900"/>
                  </a:spcAft>
                </a:pPr>
                <a:r>
                  <a:rPr lang="en-US" dirty="0">
                    <a:sym typeface="Symbol"/>
                  </a:rPr>
                  <a:t>p = the probability of success in any one trial</a:t>
                </a:r>
              </a:p>
              <a:p>
                <a:pPr marL="870347">
                  <a:spcAft>
                    <a:spcPts val="900"/>
                  </a:spcAft>
                </a:pPr>
                <a:r>
                  <a:rPr lang="en-US" dirty="0">
                    <a:sym typeface="Symbol"/>
                  </a:rPr>
                  <a:t>(1-p) = probability of failure in any one </a:t>
                </a:r>
                <a:r>
                  <a:rPr lang="en-US" dirty="0" smtClean="0">
                    <a:sym typeface="Symbol"/>
                  </a:rPr>
                  <a:t>trial</a:t>
                </a:r>
              </a:p>
              <a:p>
                <a:pPr marL="870347" lvl="1">
                  <a:spcAft>
                    <a:spcPts val="900"/>
                  </a:spcAft>
                </a:pPr>
                <a:r>
                  <a:rPr lang="en-US" dirty="0">
                    <a:sym typeface="Symbol"/>
                  </a:rPr>
                  <a:t>x = outcomes of the event. x takes </a:t>
                </a:r>
                <a:r>
                  <a:rPr lang="en-US" dirty="0" smtClean="0">
                    <a:sym typeface="Symbol"/>
                  </a:rPr>
                  <a:t>values as 0,1,2,3,4,…,n</a:t>
                </a:r>
                <a:endParaRPr lang="en-US" dirty="0">
                  <a:sym typeface="Symbol"/>
                </a:endParaRPr>
              </a:p>
              <a:p>
                <a:pPr marL="870347">
                  <a:spcAft>
                    <a:spcPts val="900"/>
                  </a:spcAft>
                </a:pPr>
                <a:endParaRPr lang="en-US" dirty="0">
                  <a:sym typeface="Symbo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22803" y="1192047"/>
                <a:ext cx="7543800" cy="5629683"/>
              </a:xfrm>
              <a:prstGeom prst="rect">
                <a:avLst/>
              </a:prstGeom>
              <a:blipFill>
                <a:blip r:embed="rId2"/>
                <a:stretch>
                  <a:fillRect l="-1051" t="-758" r="-1698"/>
                </a:stretch>
              </a:blipFill>
            </p:spPr>
            <p:txBody>
              <a:bodyPr/>
              <a:lstStyle/>
              <a:p>
                <a:r>
                  <a:rPr lang="en-IN">
                    <a:noFill/>
                  </a:rPr>
                  <a:t> </a:t>
                </a:r>
              </a:p>
            </p:txBody>
          </p:sp>
        </mc:Fallback>
      </mc:AlternateContent>
      <p:sp>
        <p:nvSpPr>
          <p:cNvPr id="3" name="Rectangle 2"/>
          <p:cNvSpPr/>
          <p:nvPr/>
        </p:nvSpPr>
        <p:spPr>
          <a:xfrm>
            <a:off x="822803" y="668827"/>
            <a:ext cx="5274201" cy="523220"/>
          </a:xfrm>
          <a:prstGeom prst="rect">
            <a:avLst/>
          </a:prstGeom>
        </p:spPr>
        <p:txBody>
          <a:bodyPr wrap="none">
            <a:spAutoFit/>
          </a:bodyPr>
          <a:lstStyle/>
          <a:p>
            <a:r>
              <a:rPr lang="en-US" sz="2800" b="1" dirty="0"/>
              <a:t>Binomial Probability Function</a:t>
            </a:r>
          </a:p>
        </p:txBody>
      </p:sp>
    </p:spTree>
    <p:extLst>
      <p:ext uri="{BB962C8B-B14F-4D97-AF65-F5344CB8AC3E}">
        <p14:creationId xmlns:p14="http://schemas.microsoft.com/office/powerpoint/2010/main" val="3204706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algn="l"/>
            <a:r>
              <a:rPr lang="en-US" dirty="0" smtClean="0"/>
              <a:t>Binomial </a:t>
            </a:r>
            <a:r>
              <a:rPr lang="en-US" dirty="0"/>
              <a:t>Distribution</a:t>
            </a:r>
            <a:endParaRPr lang="en-IN" dirty="0"/>
          </a:p>
          <a:p>
            <a:pPr algn="l"/>
            <a:endParaRPr lang="en-IN" dirty="0"/>
          </a:p>
        </p:txBody>
      </p:sp>
      <p:sp>
        <p:nvSpPr>
          <p:cNvPr id="3" name="Text Placeholder 2"/>
          <p:cNvSpPr>
            <a:spLocks noGrp="1"/>
          </p:cNvSpPr>
          <p:nvPr>
            <p:ph type="body" idx="2"/>
          </p:nvPr>
        </p:nvSpPr>
        <p:spPr/>
        <p:txBody>
          <a:bodyPr>
            <a:normAutofit lnSpcReduction="10000"/>
          </a:bodyPr>
          <a:lstStyle/>
          <a:p>
            <a:r>
              <a:rPr lang="en-IN" dirty="0"/>
              <a:t>Here an experiment is performed ‘ n ’ times. i.e. the number of trial is ‘ n ’. But ‘ n ’ should be finite and not to large</a:t>
            </a:r>
            <a:r>
              <a:rPr lang="en-IN" dirty="0" smtClean="0"/>
              <a:t>.</a:t>
            </a:r>
          </a:p>
          <a:p>
            <a:endParaRPr lang="en-IN" dirty="0"/>
          </a:p>
          <a:p>
            <a:r>
              <a:rPr lang="en-IN" dirty="0"/>
              <a:t>This is an accumulation of n </a:t>
            </a:r>
            <a:r>
              <a:rPr lang="en-IN" dirty="0" smtClean="0"/>
              <a:t>independent Bernoulli </a:t>
            </a:r>
            <a:r>
              <a:rPr lang="en-IN" dirty="0"/>
              <a:t>trials</a:t>
            </a:r>
            <a:r>
              <a:rPr lang="en-IN" dirty="0" smtClean="0"/>
              <a:t>.</a:t>
            </a:r>
          </a:p>
          <a:p>
            <a:endParaRPr lang="en-IN" dirty="0"/>
          </a:p>
          <a:p>
            <a:r>
              <a:rPr lang="en-IN" dirty="0"/>
              <a:t>When </a:t>
            </a:r>
            <a:r>
              <a:rPr lang="en-IN" dirty="0" smtClean="0"/>
              <a:t>the each trial of an </a:t>
            </a:r>
            <a:r>
              <a:rPr lang="en-IN" dirty="0"/>
              <a:t>experiment has only two possible outcomes</a:t>
            </a:r>
            <a:r>
              <a:rPr lang="en-IN" dirty="0" smtClean="0"/>
              <a:t>.</a:t>
            </a:r>
          </a:p>
          <a:p>
            <a:endParaRPr lang="en-IN" dirty="0"/>
          </a:p>
          <a:p>
            <a:r>
              <a:rPr lang="en-IN" dirty="0"/>
              <a:t>One of the outcome in each trial is known as success and the other one is known as failure</a:t>
            </a:r>
            <a:r>
              <a:rPr lang="en-IN" dirty="0" smtClean="0"/>
              <a:t>.</a:t>
            </a:r>
          </a:p>
          <a:p>
            <a:endParaRPr lang="en-IN" dirty="0"/>
          </a:p>
          <a:p>
            <a:r>
              <a:rPr lang="en-IN" dirty="0"/>
              <a:t>0 &lt; Probability of success &lt;1</a:t>
            </a:r>
          </a:p>
          <a:p>
            <a:endParaRPr lang="en-US" dirty="0" smtClean="0"/>
          </a:p>
        </p:txBody>
      </p:sp>
    </p:spTree>
    <p:extLst>
      <p:ext uri="{BB962C8B-B14F-4D97-AF65-F5344CB8AC3E}">
        <p14:creationId xmlns:p14="http://schemas.microsoft.com/office/powerpoint/2010/main" val="66857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529"/>
          <a:stretch/>
        </p:blipFill>
        <p:spPr>
          <a:xfrm>
            <a:off x="1229193" y="206398"/>
            <a:ext cx="5201587" cy="6509196"/>
          </a:xfrm>
          <a:prstGeom prst="rect">
            <a:avLst/>
          </a:prstGeom>
        </p:spPr>
      </p:pic>
    </p:spTree>
    <p:extLst>
      <p:ext uri="{BB962C8B-B14F-4D97-AF65-F5344CB8AC3E}">
        <p14:creationId xmlns:p14="http://schemas.microsoft.com/office/powerpoint/2010/main" val="2974969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33523"/>
          </a:xfrm>
        </p:spPr>
        <p:txBody>
          <a:bodyPr/>
          <a:lstStyle/>
          <a:p>
            <a:r>
              <a:rPr lang="en-US" sz="2400" b="1" dirty="0"/>
              <a:t>Types of Random Variable</a:t>
            </a:r>
          </a:p>
        </p:txBody>
      </p:sp>
      <p:sp>
        <p:nvSpPr>
          <p:cNvPr id="3" name="Content Placeholder 2"/>
          <p:cNvSpPr>
            <a:spLocks noGrp="1"/>
          </p:cNvSpPr>
          <p:nvPr>
            <p:ph idx="1"/>
          </p:nvPr>
        </p:nvSpPr>
        <p:spPr>
          <a:xfrm>
            <a:off x="702506" y="1764617"/>
            <a:ext cx="7886700" cy="4035669"/>
          </a:xfrm>
        </p:spPr>
        <p:txBody>
          <a:bodyPr>
            <a:normAutofit fontScale="55000" lnSpcReduction="20000"/>
          </a:bodyPr>
          <a:lstStyle/>
          <a:p>
            <a:r>
              <a:rPr lang="en-US" dirty="0"/>
              <a:t> Discrete Random variable</a:t>
            </a:r>
          </a:p>
          <a:p>
            <a:pPr marL="600075" lvl="2" indent="-257175">
              <a:lnSpc>
                <a:spcPct val="150000"/>
              </a:lnSpc>
              <a:spcBef>
                <a:spcPts val="750"/>
              </a:spcBef>
            </a:pPr>
            <a:r>
              <a:rPr lang="en-US" dirty="0"/>
              <a:t>If a random variable is allowed to take only limited number of values, which can be listed, it is a </a:t>
            </a:r>
            <a:r>
              <a:rPr lang="en-US" b="1" dirty="0"/>
              <a:t>discrete random variable.</a:t>
            </a:r>
          </a:p>
          <a:p>
            <a:pPr marL="600075" lvl="2" indent="-257175">
              <a:lnSpc>
                <a:spcPct val="150000"/>
              </a:lnSpc>
              <a:spcBef>
                <a:spcPts val="750"/>
              </a:spcBef>
            </a:pPr>
            <a:r>
              <a:rPr lang="en-US" dirty="0"/>
              <a:t>A discrete random variable can assume only finite number of numerical values. </a:t>
            </a:r>
          </a:p>
          <a:p>
            <a:pPr marL="600075" lvl="2" indent="-257175">
              <a:lnSpc>
                <a:spcPct val="150000"/>
              </a:lnSpc>
              <a:spcBef>
                <a:spcPts val="750"/>
              </a:spcBef>
            </a:pPr>
            <a:r>
              <a:rPr lang="en-US" dirty="0"/>
              <a:t>Eg: Number of students in statistics class.</a:t>
            </a:r>
          </a:p>
          <a:p>
            <a:pPr lvl="1"/>
            <a:endParaRPr lang="en-US" dirty="0"/>
          </a:p>
          <a:p>
            <a:r>
              <a:rPr lang="en-US" dirty="0"/>
              <a:t> Continuous Random Variable</a:t>
            </a:r>
          </a:p>
          <a:p>
            <a:pPr marL="600075" lvl="2" indent="-257175">
              <a:lnSpc>
                <a:spcPct val="150000"/>
              </a:lnSpc>
              <a:spcBef>
                <a:spcPts val="750"/>
              </a:spcBef>
            </a:pPr>
            <a:r>
              <a:rPr lang="en-US" dirty="0"/>
              <a:t>If the RV is allowed to assume any value within a given range/interval, then it is a </a:t>
            </a:r>
            <a:r>
              <a:rPr lang="en-US" b="1" dirty="0"/>
              <a:t>continuous  random variable</a:t>
            </a:r>
          </a:p>
          <a:p>
            <a:pPr marL="600075" lvl="2" indent="-257175">
              <a:lnSpc>
                <a:spcPct val="150000"/>
              </a:lnSpc>
              <a:spcBef>
                <a:spcPts val="750"/>
              </a:spcBef>
            </a:pPr>
            <a:r>
              <a:rPr lang="en-US" dirty="0"/>
              <a:t>A continuous random variable can assume infinite number of numerical values. These experimental outcomes are based on interval or ratio scale. </a:t>
            </a:r>
          </a:p>
          <a:p>
            <a:pPr marL="600075" lvl="2" indent="-257175">
              <a:lnSpc>
                <a:spcPct val="150000"/>
              </a:lnSpc>
              <a:spcBef>
                <a:spcPts val="750"/>
              </a:spcBef>
            </a:pPr>
            <a:r>
              <a:rPr lang="en-US" dirty="0"/>
              <a:t>Eg: Waiting time for customer in ATM queue.</a:t>
            </a:r>
          </a:p>
          <a:p>
            <a:endParaRPr lang="en-US" dirty="0"/>
          </a:p>
        </p:txBody>
      </p:sp>
    </p:spTree>
    <p:extLst>
      <p:ext uri="{BB962C8B-B14F-4D97-AF65-F5344CB8AC3E}">
        <p14:creationId xmlns:p14="http://schemas.microsoft.com/office/powerpoint/2010/main" val="1064013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Aft>
                <a:spcPts val="900"/>
              </a:spcAft>
            </a:pPr>
            <a:r>
              <a:rPr lang="en-US" sz="1800" dirty="0"/>
              <a:t>A binomial experiment is a series of n Bernoulli trials. Therefore</a:t>
            </a:r>
          </a:p>
          <a:p>
            <a:pPr lvl="2">
              <a:spcAft>
                <a:spcPts val="900"/>
              </a:spcAft>
            </a:pPr>
            <a:r>
              <a:rPr lang="en-US" sz="1800" b="1" dirty="0">
                <a:sym typeface="Symbol"/>
              </a:rPr>
              <a:t>x = p + p + … n times = np</a:t>
            </a:r>
          </a:p>
          <a:p>
            <a:pPr lvl="2">
              <a:spcAft>
                <a:spcPts val="900"/>
              </a:spcAft>
            </a:pPr>
            <a:r>
              <a:rPr lang="en-US" sz="1800" dirty="0">
                <a:sym typeface="Symbol"/>
              </a:rPr>
              <a:t>Let (1-p) = q then</a:t>
            </a:r>
          </a:p>
          <a:p>
            <a:pPr lvl="1">
              <a:spcAft>
                <a:spcPts val="900"/>
              </a:spcAft>
            </a:pPr>
            <a:r>
              <a:rPr lang="en-US" dirty="0">
                <a:sym typeface="Symbol"/>
              </a:rPr>
              <a:t>For a Bernoulli trial</a:t>
            </a:r>
          </a:p>
          <a:p>
            <a:pPr lvl="2">
              <a:spcAft>
                <a:spcPts val="900"/>
              </a:spcAft>
            </a:pPr>
            <a:r>
              <a:rPr lang="en-US" sz="1800" b="1" dirty="0" err="1">
                <a:sym typeface="Symbol"/>
              </a:rPr>
              <a:t>Var</a:t>
            </a:r>
            <a:r>
              <a:rPr lang="en-US" sz="1800" b="1" dirty="0">
                <a:sym typeface="Symbol"/>
              </a:rPr>
              <a:t>(b) = </a:t>
            </a:r>
            <a:r>
              <a:rPr lang="en-US" sz="1800" b="1" dirty="0" err="1">
                <a:sym typeface="Symbol"/>
              </a:rPr>
              <a:t>pq</a:t>
            </a:r>
            <a:r>
              <a:rPr lang="en-US" sz="1800" b="1" dirty="0">
                <a:sym typeface="Symbol"/>
              </a:rPr>
              <a:t> </a:t>
            </a:r>
          </a:p>
          <a:p>
            <a:pPr marL="333375" lvl="2">
              <a:spcAft>
                <a:spcPts val="900"/>
              </a:spcAft>
            </a:pPr>
            <a:r>
              <a:rPr lang="en-US" sz="1800" dirty="0">
                <a:sym typeface="Symbol"/>
              </a:rPr>
              <a:t>For n trials</a:t>
            </a:r>
          </a:p>
          <a:p>
            <a:pPr lvl="2">
              <a:spcAft>
                <a:spcPts val="900"/>
              </a:spcAft>
            </a:pPr>
            <a:r>
              <a:rPr lang="en-US" sz="1800" dirty="0" err="1">
                <a:sym typeface="Symbol"/>
              </a:rPr>
              <a:t>Var</a:t>
            </a:r>
            <a:r>
              <a:rPr lang="en-US" sz="1800" dirty="0">
                <a:sym typeface="Symbol"/>
              </a:rPr>
              <a:t>(x) = </a:t>
            </a:r>
            <a:r>
              <a:rPr lang="en-US" sz="1800" dirty="0" err="1">
                <a:sym typeface="Symbol"/>
              </a:rPr>
              <a:t>pq</a:t>
            </a:r>
            <a:r>
              <a:rPr lang="en-US" sz="1800" dirty="0">
                <a:sym typeface="Symbol"/>
              </a:rPr>
              <a:t> + </a:t>
            </a:r>
            <a:r>
              <a:rPr lang="en-US" sz="1800" dirty="0" err="1">
                <a:sym typeface="Symbol"/>
              </a:rPr>
              <a:t>pq</a:t>
            </a:r>
            <a:r>
              <a:rPr lang="en-US" sz="1800" dirty="0">
                <a:sym typeface="Symbol"/>
              </a:rPr>
              <a:t> + … n times = </a:t>
            </a:r>
            <a:r>
              <a:rPr lang="en-US" sz="1800" dirty="0" err="1">
                <a:sym typeface="Symbol"/>
              </a:rPr>
              <a:t>npq</a:t>
            </a:r>
            <a:r>
              <a:rPr lang="en-US" sz="1800" dirty="0">
                <a:sym typeface="Symbol"/>
              </a:rPr>
              <a:t> = np(1-p)  </a:t>
            </a:r>
            <a:endParaRPr lang="en-US" sz="1800" dirty="0"/>
          </a:p>
          <a:p>
            <a:pPr marL="0" indent="0">
              <a:buNone/>
            </a:pPr>
            <a:endParaRPr lang="en-US" sz="1800" dirty="0"/>
          </a:p>
        </p:txBody>
      </p:sp>
      <p:sp>
        <p:nvSpPr>
          <p:cNvPr id="4" name="Rectangle 3"/>
          <p:cNvSpPr/>
          <p:nvPr/>
        </p:nvSpPr>
        <p:spPr>
          <a:xfrm>
            <a:off x="596941" y="759672"/>
            <a:ext cx="6540573" cy="461665"/>
          </a:xfrm>
          <a:prstGeom prst="rect">
            <a:avLst/>
          </a:prstGeom>
        </p:spPr>
        <p:txBody>
          <a:bodyPr wrap="none">
            <a:spAutoFit/>
          </a:bodyPr>
          <a:lstStyle/>
          <a:p>
            <a:r>
              <a:rPr lang="en-US" sz="2400" b="1" dirty="0"/>
              <a:t>Mean and Variance of Binomial Distribution</a:t>
            </a:r>
          </a:p>
        </p:txBody>
      </p:sp>
    </p:spTree>
    <p:extLst>
      <p:ext uri="{BB962C8B-B14F-4D97-AF65-F5344CB8AC3E}">
        <p14:creationId xmlns:p14="http://schemas.microsoft.com/office/powerpoint/2010/main" val="2318571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Aft>
                <a:spcPts val="900"/>
              </a:spcAft>
            </a:pPr>
            <a:r>
              <a:rPr lang="en-IN" sz="1800" dirty="0"/>
              <a:t>The graphical representation of Binomial Distribution looks like</a:t>
            </a:r>
            <a:endParaRPr lang="en-US" sz="1800" dirty="0"/>
          </a:p>
          <a:p>
            <a:pPr marL="0" indent="0">
              <a:buNone/>
            </a:pPr>
            <a:endParaRPr lang="en-US" sz="1800" dirty="0"/>
          </a:p>
        </p:txBody>
      </p:sp>
      <p:sp>
        <p:nvSpPr>
          <p:cNvPr id="4" name="Rectangle 3"/>
          <p:cNvSpPr/>
          <p:nvPr/>
        </p:nvSpPr>
        <p:spPr>
          <a:xfrm>
            <a:off x="596941" y="759672"/>
            <a:ext cx="6540573" cy="461665"/>
          </a:xfrm>
          <a:prstGeom prst="rect">
            <a:avLst/>
          </a:prstGeom>
        </p:spPr>
        <p:txBody>
          <a:bodyPr wrap="none">
            <a:spAutoFit/>
          </a:bodyPr>
          <a:lstStyle/>
          <a:p>
            <a:r>
              <a:rPr lang="en-US" sz="2400" b="1" dirty="0"/>
              <a:t>Mean and Variance of Binomial Distribution</a:t>
            </a:r>
          </a:p>
        </p:txBody>
      </p:sp>
      <p:pic>
        <p:nvPicPr>
          <p:cNvPr id="5" name="Picture 4">
            <a:extLst>
              <a:ext uri="{FF2B5EF4-FFF2-40B4-BE49-F238E27FC236}">
                <a16:creationId xmlns:a16="http://schemas.microsoft.com/office/drawing/2014/main" xmlns="" id="{4EDD4EF0-86E8-44FA-B08A-704C9661E1F3}"/>
              </a:ext>
            </a:extLst>
          </p:cNvPr>
          <p:cNvPicPr>
            <a:picLocks noChangeAspect="1"/>
          </p:cNvPicPr>
          <p:nvPr/>
        </p:nvPicPr>
        <p:blipFill>
          <a:blip r:embed="rId2"/>
          <a:stretch>
            <a:fillRect/>
          </a:stretch>
        </p:blipFill>
        <p:spPr>
          <a:xfrm>
            <a:off x="582776" y="2007204"/>
            <a:ext cx="4092046" cy="2840003"/>
          </a:xfrm>
          <a:prstGeom prst="rect">
            <a:avLst/>
          </a:prstGeom>
        </p:spPr>
      </p:pic>
      <p:pic>
        <p:nvPicPr>
          <p:cNvPr id="6" name="Picture 5">
            <a:extLst>
              <a:ext uri="{FF2B5EF4-FFF2-40B4-BE49-F238E27FC236}">
                <a16:creationId xmlns:a16="http://schemas.microsoft.com/office/drawing/2014/main" xmlns="" id="{691486D3-DFB7-4E18-8AAF-6E6BF44616C0}"/>
              </a:ext>
            </a:extLst>
          </p:cNvPr>
          <p:cNvPicPr>
            <a:picLocks noChangeAspect="1"/>
          </p:cNvPicPr>
          <p:nvPr/>
        </p:nvPicPr>
        <p:blipFill>
          <a:blip r:embed="rId3"/>
          <a:stretch>
            <a:fillRect/>
          </a:stretch>
        </p:blipFill>
        <p:spPr>
          <a:xfrm>
            <a:off x="4692770" y="3665334"/>
            <a:ext cx="3976082" cy="2980663"/>
          </a:xfrm>
          <a:prstGeom prst="rect">
            <a:avLst/>
          </a:prstGeom>
        </p:spPr>
      </p:pic>
    </p:spTree>
    <p:extLst>
      <p:ext uri="{BB962C8B-B14F-4D97-AF65-F5344CB8AC3E}">
        <p14:creationId xmlns:p14="http://schemas.microsoft.com/office/powerpoint/2010/main" val="4124262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6242"/>
          <a:stretch/>
        </p:blipFill>
        <p:spPr>
          <a:xfrm>
            <a:off x="1812768" y="1092775"/>
            <a:ext cx="5735439" cy="4601028"/>
          </a:xfrm>
          <a:prstGeom prst="rect">
            <a:avLst/>
          </a:prstGeom>
        </p:spPr>
      </p:pic>
      <p:sp>
        <p:nvSpPr>
          <p:cNvPr id="5" name="TextBox 4"/>
          <p:cNvSpPr txBox="1"/>
          <p:nvPr/>
        </p:nvSpPr>
        <p:spPr>
          <a:xfrm>
            <a:off x="798286" y="508000"/>
            <a:ext cx="4328429" cy="584775"/>
          </a:xfrm>
          <a:prstGeom prst="rect">
            <a:avLst/>
          </a:prstGeom>
          <a:noFill/>
        </p:spPr>
        <p:txBody>
          <a:bodyPr wrap="none" rtlCol="0">
            <a:spAutoFit/>
          </a:bodyPr>
          <a:lstStyle/>
          <a:p>
            <a:r>
              <a:rPr lang="en-US" sz="3200" b="1" dirty="0" smtClean="0"/>
              <a:t>Binomial Distribution</a:t>
            </a:r>
            <a:endParaRPr lang="en-US" sz="3200" b="1" dirty="0"/>
          </a:p>
        </p:txBody>
      </p:sp>
      <p:sp>
        <p:nvSpPr>
          <p:cNvPr id="6" name="TextBox 5"/>
          <p:cNvSpPr txBox="1"/>
          <p:nvPr/>
        </p:nvSpPr>
        <p:spPr>
          <a:xfrm>
            <a:off x="653144" y="5929219"/>
            <a:ext cx="8302171" cy="698717"/>
          </a:xfrm>
          <a:prstGeom prst="rect">
            <a:avLst/>
          </a:prstGeom>
          <a:noFill/>
          <a:ln>
            <a:solidFill>
              <a:schemeClr val="accent1"/>
            </a:solidFill>
            <a:prstDash val="lgDash"/>
          </a:ln>
        </p:spPr>
        <p:txBody>
          <a:bodyPr wrap="square" rtlCol="0">
            <a:spAutoFit/>
          </a:bodyPr>
          <a:lstStyle/>
          <a:p>
            <a:pPr>
              <a:lnSpc>
                <a:spcPct val="150000"/>
              </a:lnSpc>
            </a:pPr>
            <a:r>
              <a:rPr lang="en-US" b="1" dirty="0"/>
              <a:t>If </a:t>
            </a:r>
            <a:r>
              <a:rPr lang="en-US" b="1" i="1" dirty="0"/>
              <a:t>x</a:t>
            </a:r>
            <a:r>
              <a:rPr lang="en-US" b="1" dirty="0"/>
              <a:t> is a random variable with distribution </a:t>
            </a:r>
            <a:r>
              <a:rPr lang="en-US" b="1" i="1" dirty="0"/>
              <a:t>B</a:t>
            </a:r>
            <a:r>
              <a:rPr lang="en-US" b="1" dirty="0"/>
              <a:t>(</a:t>
            </a:r>
            <a:r>
              <a:rPr lang="en-US" b="1" i="1" dirty="0"/>
              <a:t>n, p</a:t>
            </a:r>
            <a:r>
              <a:rPr lang="en-US" b="1" dirty="0"/>
              <a:t>), then for sufficiently large </a:t>
            </a:r>
            <a:r>
              <a:rPr lang="en-US" b="1" i="1" dirty="0"/>
              <a:t>n</a:t>
            </a:r>
            <a:r>
              <a:rPr lang="en-US" b="1" dirty="0"/>
              <a:t>, the following random variable has a standard normal distribution</a:t>
            </a:r>
          </a:p>
        </p:txBody>
      </p:sp>
    </p:spTree>
    <p:extLst>
      <p:ext uri="{BB962C8B-B14F-4D97-AF65-F5344CB8AC3E}">
        <p14:creationId xmlns:p14="http://schemas.microsoft.com/office/powerpoint/2010/main" val="2455575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88586"/>
            <a:ext cx="7886700" cy="2046465"/>
          </a:xfrm>
        </p:spPr>
        <p:txBody>
          <a:bodyPr>
            <a:normAutofit fontScale="62500" lnSpcReduction="20000"/>
          </a:bodyPr>
          <a:lstStyle/>
          <a:p>
            <a:pPr marL="0" indent="0">
              <a:lnSpc>
                <a:spcPct val="150000"/>
              </a:lnSpc>
              <a:buNone/>
            </a:pPr>
            <a:r>
              <a:rPr lang="en-US" dirty="0"/>
              <a:t>On the basis of past experience Martin Cloth Store manager estimates that the probability of purchase by any customer is 0.3 and purchase decision of one customer does not influence the other. What is the probability of 2 of the next 3 customers will make a purchase?</a:t>
            </a:r>
          </a:p>
          <a:p>
            <a:pPr marL="0" indent="0">
              <a:lnSpc>
                <a:spcPct val="150000"/>
              </a:lnSpc>
              <a:buNone/>
            </a:pPr>
            <a:endParaRPr lang="en-US" dirty="0"/>
          </a:p>
        </p:txBody>
      </p:sp>
      <p:sp>
        <p:nvSpPr>
          <p:cNvPr id="4" name="Rectangle 3"/>
          <p:cNvSpPr/>
          <p:nvPr/>
        </p:nvSpPr>
        <p:spPr>
          <a:xfrm>
            <a:off x="628650" y="1055787"/>
            <a:ext cx="5686172" cy="461665"/>
          </a:xfrm>
          <a:prstGeom prst="rect">
            <a:avLst/>
          </a:prstGeom>
        </p:spPr>
        <p:txBody>
          <a:bodyPr wrap="none">
            <a:spAutoFit/>
          </a:bodyPr>
          <a:lstStyle/>
          <a:p>
            <a:r>
              <a:rPr lang="en-US" sz="2400" b="1" dirty="0"/>
              <a:t>Binomial - Martin Cloth store problem</a:t>
            </a:r>
          </a:p>
        </p:txBody>
      </p:sp>
    </p:spTree>
    <p:extLst>
      <p:ext uri="{BB962C8B-B14F-4D97-AF65-F5344CB8AC3E}">
        <p14:creationId xmlns:p14="http://schemas.microsoft.com/office/powerpoint/2010/main" val="2571732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751" y="918832"/>
            <a:ext cx="7886700" cy="994172"/>
          </a:xfrm>
        </p:spPr>
        <p:txBody>
          <a:bodyPr/>
          <a:lstStyle/>
          <a:p>
            <a:r>
              <a:rPr lang="en-US" sz="2400" b="1" dirty="0"/>
              <a:t>Binomial - Martin Cloth Store problem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30" y="1916754"/>
            <a:ext cx="724376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705056" y="5631418"/>
            <a:ext cx="1048685" cy="253916"/>
          </a:xfrm>
          <a:prstGeom prst="rect">
            <a:avLst/>
          </a:prstGeom>
          <a:noFill/>
        </p:spPr>
        <p:txBody>
          <a:bodyPr wrap="none" rtlCol="0">
            <a:spAutoFit/>
          </a:bodyPr>
          <a:lstStyle/>
          <a:p>
            <a:r>
              <a:rPr lang="en-US" sz="1050" b="1" dirty="0"/>
              <a:t> 3 *P^2 * (1-p)</a:t>
            </a:r>
          </a:p>
        </p:txBody>
      </p:sp>
    </p:spTree>
    <p:extLst>
      <p:ext uri="{BB962C8B-B14F-4D97-AF65-F5344CB8AC3E}">
        <p14:creationId xmlns:p14="http://schemas.microsoft.com/office/powerpoint/2010/main" val="2788723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325" y="2855581"/>
            <a:ext cx="3943350" cy="994172"/>
          </a:xfrm>
        </p:spPr>
        <p:txBody>
          <a:bodyPr/>
          <a:lstStyle/>
          <a:p>
            <a:r>
              <a:rPr lang="en-US" sz="2800" b="1" dirty="0"/>
              <a:t>Poisson Distribution</a:t>
            </a:r>
          </a:p>
        </p:txBody>
      </p:sp>
    </p:spTree>
    <p:extLst>
      <p:ext uri="{BB962C8B-B14F-4D97-AF65-F5344CB8AC3E}">
        <p14:creationId xmlns:p14="http://schemas.microsoft.com/office/powerpoint/2010/main" val="29865501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80388"/>
            <a:ext cx="7886700" cy="4440849"/>
          </a:xfrm>
        </p:spPr>
        <p:txBody>
          <a:bodyPr>
            <a:normAutofit fontScale="77500" lnSpcReduction="20000"/>
          </a:bodyPr>
          <a:lstStyle/>
          <a:p>
            <a:pPr>
              <a:lnSpc>
                <a:spcPct val="150000"/>
              </a:lnSpc>
            </a:pPr>
            <a:r>
              <a:rPr lang="en-US" sz="2100" dirty="0"/>
              <a:t>A probability Distribution that is used to estimating number of occurrences over a specified interval of time or space. </a:t>
            </a:r>
            <a:endParaRPr lang="en-US" sz="2100" dirty="0" smtClean="0"/>
          </a:p>
          <a:p>
            <a:pPr>
              <a:lnSpc>
                <a:spcPct val="150000"/>
              </a:lnSpc>
            </a:pPr>
            <a:r>
              <a:rPr lang="en-US" sz="2100" dirty="0" smtClean="0"/>
              <a:t>A binomial distribution with large number of trials and low rate of success can be called as a Poisson Distribution. [</a:t>
            </a:r>
            <a:r>
              <a:rPr lang="en-US" sz="2100" b="1" dirty="0" smtClean="0"/>
              <a:t>By large number of trial we mean the number of trials should be greater than 20 &amp; by low success rate we mean p &lt; 0.5 </a:t>
            </a:r>
            <a:r>
              <a:rPr lang="en-US" sz="2100" dirty="0" smtClean="0"/>
              <a:t>]</a:t>
            </a:r>
            <a:endParaRPr lang="en-US" sz="2100" dirty="0"/>
          </a:p>
          <a:p>
            <a:pPr>
              <a:lnSpc>
                <a:spcPct val="150000"/>
              </a:lnSpc>
            </a:pPr>
            <a:endParaRPr lang="en-US" dirty="0"/>
          </a:p>
          <a:p>
            <a:pPr>
              <a:lnSpc>
                <a:spcPct val="150000"/>
              </a:lnSpc>
              <a:spcAft>
                <a:spcPts val="900"/>
              </a:spcAft>
            </a:pPr>
            <a:r>
              <a:rPr lang="en-US" sz="1800" b="1" dirty="0"/>
              <a:t>Properties of Poisson Probability Function</a:t>
            </a:r>
          </a:p>
          <a:p>
            <a:pPr marL="557213" lvl="1" indent="-214313">
              <a:lnSpc>
                <a:spcPct val="150000"/>
              </a:lnSpc>
              <a:spcAft>
                <a:spcPts val="900"/>
              </a:spcAft>
            </a:pPr>
            <a:r>
              <a:rPr lang="en-US" sz="2100" dirty="0"/>
              <a:t>The probability of occurrence is same in two intervals of same length. </a:t>
            </a:r>
          </a:p>
          <a:p>
            <a:pPr marL="557213" lvl="1" indent="-214313">
              <a:lnSpc>
                <a:spcPct val="150000"/>
              </a:lnSpc>
              <a:spcAft>
                <a:spcPts val="900"/>
              </a:spcAft>
            </a:pPr>
            <a:r>
              <a:rPr lang="en-US" sz="2100" dirty="0"/>
              <a:t>The probability of occurrence or non-occurrence is independent of occurrence or non-occurrence in any other interval. </a:t>
            </a:r>
            <a:endParaRPr lang="en-US" sz="2100" dirty="0" smtClean="0"/>
          </a:p>
          <a:p>
            <a:pPr marL="342900" lvl="1" indent="0">
              <a:lnSpc>
                <a:spcPct val="150000"/>
              </a:lnSpc>
              <a:spcAft>
                <a:spcPts val="900"/>
              </a:spcAft>
              <a:buNone/>
            </a:pPr>
            <a:endParaRPr lang="en-US" sz="2100" dirty="0"/>
          </a:p>
          <a:p>
            <a:pPr>
              <a:lnSpc>
                <a:spcPct val="150000"/>
              </a:lnSpc>
            </a:pPr>
            <a:endParaRPr lang="en-US" dirty="0"/>
          </a:p>
        </p:txBody>
      </p:sp>
      <p:sp>
        <p:nvSpPr>
          <p:cNvPr id="4" name="Rectangle 3"/>
          <p:cNvSpPr/>
          <p:nvPr/>
        </p:nvSpPr>
        <p:spPr>
          <a:xfrm>
            <a:off x="628650" y="840355"/>
            <a:ext cx="3190297" cy="461665"/>
          </a:xfrm>
          <a:prstGeom prst="rect">
            <a:avLst/>
          </a:prstGeom>
        </p:spPr>
        <p:txBody>
          <a:bodyPr wrap="none">
            <a:spAutoFit/>
          </a:bodyPr>
          <a:lstStyle/>
          <a:p>
            <a:r>
              <a:rPr lang="en-US" sz="2400" b="1" dirty="0"/>
              <a:t>Poisson Distribution</a:t>
            </a:r>
          </a:p>
        </p:txBody>
      </p:sp>
    </p:spTree>
    <p:extLst>
      <p:ext uri="{BB962C8B-B14F-4D97-AF65-F5344CB8AC3E}">
        <p14:creationId xmlns:p14="http://schemas.microsoft.com/office/powerpoint/2010/main" val="2209080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861" y="1779714"/>
            <a:ext cx="7886700" cy="1660286"/>
          </a:xfrm>
        </p:spPr>
        <p:txBody>
          <a:bodyPr>
            <a:normAutofit fontScale="47500" lnSpcReduction="20000"/>
          </a:bodyPr>
          <a:lstStyle/>
          <a:p>
            <a:pPr marL="557213" lvl="1" indent="-214313">
              <a:spcAft>
                <a:spcPts val="900"/>
              </a:spcAft>
            </a:pPr>
            <a:r>
              <a:rPr lang="en-US" dirty="0"/>
              <a:t>No. of </a:t>
            </a:r>
            <a:r>
              <a:rPr lang="en-US" dirty="0" smtClean="0"/>
              <a:t>Delayed flight by Indigo in a year..</a:t>
            </a:r>
          </a:p>
          <a:p>
            <a:pPr marL="557213" lvl="1" indent="-214313">
              <a:spcAft>
                <a:spcPts val="900"/>
              </a:spcAft>
            </a:pPr>
            <a:r>
              <a:rPr lang="en-US" dirty="0" smtClean="0"/>
              <a:t>No of collapsed flyover in India from 2012 to 2019</a:t>
            </a:r>
            <a:endParaRPr lang="en-US" dirty="0"/>
          </a:p>
          <a:p>
            <a:pPr marL="557213" lvl="1" indent="-214313">
              <a:spcAft>
                <a:spcPts val="900"/>
              </a:spcAft>
            </a:pPr>
            <a:r>
              <a:rPr lang="en-US" dirty="0" smtClean="0"/>
              <a:t>No</a:t>
            </a:r>
            <a:r>
              <a:rPr lang="en-US" dirty="0"/>
              <a:t>. of calls coming to a call center in a given interval</a:t>
            </a:r>
            <a:r>
              <a:rPr lang="en-US" dirty="0" smtClean="0"/>
              <a:t>.</a:t>
            </a:r>
          </a:p>
          <a:p>
            <a:pPr marL="557213" lvl="1" indent="-214313">
              <a:spcAft>
                <a:spcPts val="900"/>
              </a:spcAft>
            </a:pPr>
            <a:r>
              <a:rPr lang="en-US" dirty="0" smtClean="0"/>
              <a:t>No. of spelling mistake in the first prof copy of a book published by a renowned publication </a:t>
            </a:r>
            <a:endParaRPr lang="en-US" dirty="0"/>
          </a:p>
          <a:p>
            <a:pPr marL="557213" lvl="1" indent="-214313">
              <a:spcAft>
                <a:spcPts val="900"/>
              </a:spcAft>
            </a:pPr>
            <a:r>
              <a:rPr lang="en-US" dirty="0"/>
              <a:t>No. of defects in a length of cloth from a loom.</a:t>
            </a:r>
          </a:p>
          <a:p>
            <a:pPr marL="0" indent="0">
              <a:buNone/>
            </a:pPr>
            <a:endParaRPr lang="en-US" dirty="0"/>
          </a:p>
        </p:txBody>
      </p:sp>
      <p:sp>
        <p:nvSpPr>
          <p:cNvPr id="4" name="Rectangle 3"/>
          <p:cNvSpPr/>
          <p:nvPr/>
        </p:nvSpPr>
        <p:spPr>
          <a:xfrm>
            <a:off x="687042" y="1041500"/>
            <a:ext cx="6423553" cy="461665"/>
          </a:xfrm>
          <a:prstGeom prst="rect">
            <a:avLst/>
          </a:prstGeom>
        </p:spPr>
        <p:txBody>
          <a:bodyPr wrap="none">
            <a:spAutoFit/>
          </a:bodyPr>
          <a:lstStyle/>
          <a:p>
            <a:r>
              <a:rPr lang="en-US" sz="2400" b="1" dirty="0"/>
              <a:t>Poisson Distribution – Business Examples</a:t>
            </a:r>
            <a:endParaRPr lang="en-US" sz="2400" dirty="0"/>
          </a:p>
        </p:txBody>
      </p:sp>
    </p:spTree>
    <p:extLst>
      <p:ext uri="{BB962C8B-B14F-4D97-AF65-F5344CB8AC3E}">
        <p14:creationId xmlns:p14="http://schemas.microsoft.com/office/powerpoint/2010/main" val="3095695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a:spcAft>
                    <a:spcPts val="900"/>
                  </a:spcAft>
                </a:pPr>
                <a:r>
                  <a:rPr lang="en-US" dirty="0"/>
                  <a:t>The Poisson Probability Function</a:t>
                </a:r>
              </a:p>
              <a:p>
                <a:pPr marL="514350" indent="0">
                  <a:spcAft>
                    <a:spcPts val="900"/>
                  </a:spcAft>
                  <a:buNone/>
                </a:pPr>
                <a14:m>
                  <m:oMathPara xmlns:m="http://schemas.openxmlformats.org/officeDocument/2006/math">
                    <m:oMathParaPr>
                      <m:jc m:val="centerGroup"/>
                    </m:oMathParaPr>
                    <m:oMath xmlns:m="http://schemas.openxmlformats.org/officeDocument/2006/math">
                      <m:r>
                        <a:rPr lang="en-US" i="1">
                          <a:latin typeface="Cambria Math"/>
                        </a:rPr>
                        <m:t>𝑓</m:t>
                      </m:r>
                      <m:d>
                        <m:dPr>
                          <m:ctrlPr>
                            <a:rPr lang="en-US" i="1">
                              <a:latin typeface="Cambria Math"/>
                            </a:rPr>
                          </m:ctrlPr>
                        </m:dPr>
                        <m:e>
                          <m:r>
                            <a:rPr lang="en-US" i="1">
                              <a:latin typeface="Cambria Math"/>
                            </a:rPr>
                            <m:t>𝑥</m:t>
                          </m:r>
                        </m:e>
                      </m:d>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ea typeface="Cambria Math"/>
                                </a:rPr>
                                <m:t>𝜇</m:t>
                              </m:r>
                            </m:e>
                            <m:sup>
                              <m:r>
                                <a:rPr lang="en-US" i="1">
                                  <a:latin typeface="Cambria Math"/>
                                </a:rPr>
                                <m:t>𝑥</m:t>
                              </m:r>
                            </m:sup>
                          </m:sSup>
                          <m:sSup>
                            <m:sSupPr>
                              <m:ctrlPr>
                                <a:rPr lang="en-US" i="1">
                                  <a:latin typeface="Cambria Math"/>
                                </a:rPr>
                              </m:ctrlPr>
                            </m:sSupPr>
                            <m:e>
                              <m:r>
                                <a:rPr lang="en-US" i="1">
                                  <a:latin typeface="Cambria Math"/>
                                </a:rPr>
                                <m:t>𝑒</m:t>
                              </m:r>
                            </m:e>
                            <m:sup>
                              <m:r>
                                <a:rPr lang="en-US" i="1">
                                  <a:latin typeface="Cambria Math"/>
                                </a:rPr>
                                <m:t>−</m:t>
                              </m:r>
                              <m:r>
                                <a:rPr lang="en-US" i="1">
                                  <a:latin typeface="Cambria Math"/>
                                  <a:ea typeface="Cambria Math"/>
                                </a:rPr>
                                <m:t>𝜇</m:t>
                              </m:r>
                            </m:sup>
                          </m:sSup>
                        </m:num>
                        <m:den>
                          <m:r>
                            <a:rPr lang="en-US" i="1">
                              <a:latin typeface="Cambria Math"/>
                            </a:rPr>
                            <m:t>𝑥</m:t>
                          </m:r>
                          <m:r>
                            <a:rPr lang="en-US" i="1">
                              <a:latin typeface="Cambria Math"/>
                            </a:rPr>
                            <m:t>!</m:t>
                          </m:r>
                        </m:den>
                      </m:f>
                    </m:oMath>
                  </m:oMathPara>
                </a14:m>
                <a:endParaRPr lang="en-US" dirty="0"/>
              </a:p>
              <a:p>
                <a:pPr marL="514350" indent="0">
                  <a:spcAft>
                    <a:spcPts val="900"/>
                  </a:spcAft>
                  <a:buNone/>
                </a:pPr>
                <a:r>
                  <a:rPr lang="en-US" dirty="0"/>
                  <a:t>Where,</a:t>
                </a:r>
              </a:p>
              <a:p>
                <a:pPr marL="514350" indent="0">
                  <a:spcAft>
                    <a:spcPts val="900"/>
                  </a:spcAft>
                  <a:buNone/>
                </a:pPr>
                <a:r>
                  <a:rPr lang="en-US" dirty="0"/>
                  <a:t>f(x) = the probability of x occurrences in an interval</a:t>
                </a:r>
              </a:p>
              <a:p>
                <a:pPr marL="514350" indent="0">
                  <a:spcAft>
                    <a:spcPts val="900"/>
                  </a:spcAft>
                  <a:buNone/>
                </a:pPr>
                <a:r>
                  <a:rPr lang="el-GR" dirty="0"/>
                  <a:t>μ </a:t>
                </a:r>
                <a:r>
                  <a:rPr lang="en-US" dirty="0">
                    <a:sym typeface="Symbol"/>
                  </a:rPr>
                  <a:t>= expected value or mean number of occurrences in an interval</a:t>
                </a:r>
              </a:p>
              <a:p>
                <a:pPr marL="514350" indent="0">
                  <a:spcAft>
                    <a:spcPts val="900"/>
                  </a:spcAft>
                  <a:buNone/>
                  <a:tabLst>
                    <a:tab pos="903685" algn="l"/>
                  </a:tabLst>
                </a:pPr>
                <a:r>
                  <a:rPr lang="en-US" dirty="0">
                    <a:sym typeface="Symbol"/>
                  </a:rPr>
                  <a:t>e	= 2.71828</a:t>
                </a:r>
                <a:r>
                  <a:rPr lang="en-US" dirty="0"/>
                  <a:t> </a:t>
                </a:r>
              </a:p>
              <a:p>
                <a:pPr marL="514350" indent="0">
                  <a:spcAft>
                    <a:spcPts val="900"/>
                  </a:spcAft>
                  <a:buNone/>
                  <a:tabLst>
                    <a:tab pos="903685" algn="l"/>
                  </a:tabLst>
                </a:pPr>
                <a:r>
                  <a:rPr lang="en-US" dirty="0"/>
                  <a:t>Mean of Poisson Probability Distribution = </a:t>
                </a:r>
                <a:r>
                  <a:rPr lang="el-GR" dirty="0"/>
                  <a:t>μ</a:t>
                </a:r>
                <a:endParaRPr lang="en-IN" dirty="0"/>
              </a:p>
              <a:p>
                <a:pPr marL="514350" indent="0">
                  <a:spcAft>
                    <a:spcPts val="900"/>
                  </a:spcAft>
                  <a:buNone/>
                  <a:tabLst>
                    <a:tab pos="903685" algn="l"/>
                  </a:tabLst>
                </a:pPr>
                <a:r>
                  <a:rPr lang="en-IN" dirty="0"/>
                  <a:t>Variance of </a:t>
                </a:r>
                <a:r>
                  <a:rPr lang="en-US" dirty="0"/>
                  <a:t>Poisson Probability Distribution = </a:t>
                </a:r>
                <a:r>
                  <a:rPr lang="el-GR" dirty="0"/>
                  <a:t>μ</a:t>
                </a:r>
                <a:endParaRPr lang="en-I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Rectangle 3"/>
          <p:cNvSpPr/>
          <p:nvPr/>
        </p:nvSpPr>
        <p:spPr>
          <a:xfrm>
            <a:off x="457200" y="666196"/>
            <a:ext cx="3732112" cy="400110"/>
          </a:xfrm>
          <a:prstGeom prst="rect">
            <a:avLst/>
          </a:prstGeom>
        </p:spPr>
        <p:txBody>
          <a:bodyPr wrap="none">
            <a:spAutoFit/>
          </a:bodyPr>
          <a:lstStyle/>
          <a:p>
            <a:r>
              <a:rPr lang="en-US" sz="2000" b="1" dirty="0"/>
              <a:t>Poisson Probability Function</a:t>
            </a:r>
          </a:p>
        </p:txBody>
      </p:sp>
    </p:spTree>
    <p:extLst>
      <p:ext uri="{BB962C8B-B14F-4D97-AF65-F5344CB8AC3E}">
        <p14:creationId xmlns:p14="http://schemas.microsoft.com/office/powerpoint/2010/main" val="3799057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158" y="1519518"/>
            <a:ext cx="7886700" cy="3696135"/>
          </a:xfrm>
        </p:spPr>
        <p:txBody>
          <a:bodyPr/>
          <a:lstStyle/>
          <a:p>
            <a:pPr marL="0" indent="0">
              <a:lnSpc>
                <a:spcPct val="150000"/>
              </a:lnSpc>
              <a:buNone/>
            </a:pPr>
            <a:r>
              <a:rPr lang="en-US" b="1" dirty="0"/>
              <a:t>Twenty</a:t>
            </a:r>
            <a:r>
              <a:rPr lang="en-US" dirty="0"/>
              <a:t> sheets of aluminum alloy were examined for surface flaws. The frequency of the number of sheets with a given number of flaws per sheet was as follows:</a:t>
            </a:r>
          </a:p>
        </p:txBody>
      </p:sp>
      <p:pic>
        <p:nvPicPr>
          <p:cNvPr id="4" name="Picture 3"/>
          <p:cNvPicPr>
            <a:picLocks noChangeAspect="1"/>
          </p:cNvPicPr>
          <p:nvPr/>
        </p:nvPicPr>
        <p:blipFill>
          <a:blip r:embed="rId2"/>
          <a:stretch>
            <a:fillRect/>
          </a:stretch>
        </p:blipFill>
        <p:spPr>
          <a:xfrm>
            <a:off x="734158" y="3254189"/>
            <a:ext cx="2358666" cy="2358538"/>
          </a:xfrm>
          <a:prstGeom prst="rect">
            <a:avLst/>
          </a:prstGeom>
        </p:spPr>
      </p:pic>
      <p:sp>
        <p:nvSpPr>
          <p:cNvPr id="5" name="TextBox 4"/>
          <p:cNvSpPr txBox="1"/>
          <p:nvPr/>
        </p:nvSpPr>
        <p:spPr>
          <a:xfrm>
            <a:off x="2993079" y="3694794"/>
            <a:ext cx="5965095" cy="707886"/>
          </a:xfrm>
          <a:prstGeom prst="rect">
            <a:avLst/>
          </a:prstGeom>
          <a:noFill/>
        </p:spPr>
        <p:txBody>
          <a:bodyPr wrap="none" rtlCol="0">
            <a:spAutoFit/>
          </a:bodyPr>
          <a:lstStyle/>
          <a:p>
            <a:r>
              <a:rPr lang="en-US" sz="2000" dirty="0"/>
              <a:t>What is the probability of finding a sheet chosen </a:t>
            </a:r>
          </a:p>
          <a:p>
            <a:r>
              <a:rPr lang="en-US" sz="2000" dirty="0"/>
              <a:t>at random which contains </a:t>
            </a:r>
            <a:r>
              <a:rPr lang="en-US" sz="2000" b="1" dirty="0"/>
              <a:t>3</a:t>
            </a:r>
            <a:r>
              <a:rPr lang="en-US" sz="2000" dirty="0"/>
              <a:t> or more surface flaws?</a:t>
            </a:r>
          </a:p>
        </p:txBody>
      </p:sp>
      <p:sp>
        <p:nvSpPr>
          <p:cNvPr id="6" name="Rectangle 5"/>
          <p:cNvSpPr/>
          <p:nvPr/>
        </p:nvSpPr>
        <p:spPr>
          <a:xfrm>
            <a:off x="628489" y="891612"/>
            <a:ext cx="5054589" cy="461665"/>
          </a:xfrm>
          <a:prstGeom prst="rect">
            <a:avLst/>
          </a:prstGeom>
        </p:spPr>
        <p:txBody>
          <a:bodyPr wrap="none">
            <a:spAutoFit/>
          </a:bodyPr>
          <a:lstStyle/>
          <a:p>
            <a:r>
              <a:rPr lang="en-US" sz="2400" b="1" dirty="0"/>
              <a:t>Poisson Distribution </a:t>
            </a:r>
            <a:r>
              <a:rPr lang="en-US" sz="2400" b="1" dirty="0" smtClean="0"/>
              <a:t>– Example 1</a:t>
            </a:r>
            <a:endParaRPr lang="en-US" sz="2400" b="1" dirty="0"/>
          </a:p>
        </p:txBody>
      </p:sp>
    </p:spTree>
    <p:extLst>
      <p:ext uri="{BB962C8B-B14F-4D97-AF65-F5344CB8AC3E}">
        <p14:creationId xmlns:p14="http://schemas.microsoft.com/office/powerpoint/2010/main" val="18519496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 Example</a:t>
            </a:r>
          </a:p>
        </p:txBody>
      </p:sp>
      <p:sp>
        <p:nvSpPr>
          <p:cNvPr id="3" name="Content Placeholder 2"/>
          <p:cNvSpPr>
            <a:spLocks noGrp="1"/>
          </p:cNvSpPr>
          <p:nvPr>
            <p:ph idx="1"/>
          </p:nvPr>
        </p:nvSpPr>
        <p:spPr>
          <a:xfrm>
            <a:off x="668991" y="1986803"/>
            <a:ext cx="7886700" cy="2883024"/>
          </a:xfrm>
        </p:spPr>
        <p:txBody>
          <a:bodyPr>
            <a:normAutofit/>
          </a:bodyPr>
          <a:lstStyle/>
          <a:p>
            <a:pPr>
              <a:lnSpc>
                <a:spcPct val="150000"/>
              </a:lnSpc>
            </a:pPr>
            <a:r>
              <a:rPr lang="en-US" sz="1500" dirty="0"/>
              <a:t>Breast cancer screening clinic, there is no way  of know exactly how many women will be screened on any one day.</a:t>
            </a:r>
          </a:p>
          <a:p>
            <a:pPr>
              <a:lnSpc>
                <a:spcPct val="150000"/>
              </a:lnSpc>
            </a:pPr>
            <a:r>
              <a:rPr lang="en-US" sz="1500" dirty="0"/>
              <a:t>Tomorrow's number of patients is a </a:t>
            </a:r>
            <a:r>
              <a:rPr lang="en-US" sz="1500" b="1" dirty="0"/>
              <a:t>random variable , </a:t>
            </a:r>
            <a:r>
              <a:rPr lang="en-US" sz="1500" dirty="0"/>
              <a:t> and the values of the random variable  are numerical assignments to each possible outcome of the random experiment.</a:t>
            </a:r>
          </a:p>
          <a:p>
            <a:pPr>
              <a:lnSpc>
                <a:spcPct val="150000"/>
              </a:lnSpc>
            </a:pPr>
            <a:r>
              <a:rPr lang="en-US" sz="1500" dirty="0"/>
              <a:t>As per the past records, if the daily number of patients ranges between 100 to 115, then the random variable is a </a:t>
            </a:r>
            <a:r>
              <a:rPr lang="en-US" sz="1500" b="1" dirty="0"/>
              <a:t>discrete random variable.</a:t>
            </a:r>
          </a:p>
          <a:p>
            <a:pPr>
              <a:lnSpc>
                <a:spcPct val="150000"/>
              </a:lnSpc>
            </a:pPr>
            <a:r>
              <a:rPr lang="en-US" sz="1500" dirty="0"/>
              <a:t>Average waiting time taken for a patient to get screened is a </a:t>
            </a:r>
            <a:r>
              <a:rPr lang="en-US" sz="1500" b="1" dirty="0"/>
              <a:t>continuous random variable.</a:t>
            </a:r>
          </a:p>
        </p:txBody>
      </p:sp>
    </p:spTree>
    <p:extLst>
      <p:ext uri="{BB962C8B-B14F-4D97-AF65-F5344CB8AC3E}">
        <p14:creationId xmlns:p14="http://schemas.microsoft.com/office/powerpoint/2010/main" val="6084483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8372" y="1349830"/>
            <a:ext cx="7260637" cy="4329112"/>
          </a:xfrm>
          <a:prstGeom prst="rect">
            <a:avLst/>
          </a:prstGeom>
        </p:spPr>
      </p:pic>
      <p:sp>
        <p:nvSpPr>
          <p:cNvPr id="5" name="Rectangle 4"/>
          <p:cNvSpPr/>
          <p:nvPr/>
        </p:nvSpPr>
        <p:spPr>
          <a:xfrm>
            <a:off x="570432" y="615841"/>
            <a:ext cx="7032694" cy="461665"/>
          </a:xfrm>
          <a:prstGeom prst="rect">
            <a:avLst/>
          </a:prstGeom>
        </p:spPr>
        <p:txBody>
          <a:bodyPr wrap="none">
            <a:spAutoFit/>
          </a:bodyPr>
          <a:lstStyle/>
          <a:p>
            <a:r>
              <a:rPr lang="en-US" sz="2400" b="1" dirty="0"/>
              <a:t>Poisson Distribution </a:t>
            </a:r>
            <a:r>
              <a:rPr lang="en-US" sz="2400" b="1" dirty="0" smtClean="0"/>
              <a:t>– Example 1 with solution</a:t>
            </a:r>
            <a:endParaRPr lang="en-US" sz="2400" b="1" dirty="0"/>
          </a:p>
        </p:txBody>
      </p:sp>
    </p:spTree>
    <p:extLst>
      <p:ext uri="{BB962C8B-B14F-4D97-AF65-F5344CB8AC3E}">
        <p14:creationId xmlns:p14="http://schemas.microsoft.com/office/powerpoint/2010/main" val="1358418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0176" y="512462"/>
            <a:ext cx="5875326" cy="523220"/>
          </a:xfrm>
          <a:prstGeom prst="rect">
            <a:avLst/>
          </a:prstGeom>
        </p:spPr>
        <p:txBody>
          <a:bodyPr wrap="none">
            <a:spAutoFit/>
          </a:bodyPr>
          <a:lstStyle/>
          <a:p>
            <a:r>
              <a:rPr lang="en-US" sz="2800" b="1" dirty="0"/>
              <a:t>Poisson Distribution </a:t>
            </a:r>
            <a:r>
              <a:rPr lang="en-US" sz="2800" b="1" dirty="0" smtClean="0"/>
              <a:t>– Example 2</a:t>
            </a:r>
            <a:endParaRPr lang="en-US" sz="2800" b="1" dirty="0"/>
          </a:p>
        </p:txBody>
      </p:sp>
      <p:sp>
        <p:nvSpPr>
          <p:cNvPr id="5" name="Rectangle 4">
            <a:extLst>
              <a:ext uri="{FF2B5EF4-FFF2-40B4-BE49-F238E27FC236}">
                <a16:creationId xmlns:a16="http://schemas.microsoft.com/office/drawing/2014/main" xmlns="" id="{2A5DCB7B-9E50-4D35-8876-68AE9B03867B}"/>
              </a:ext>
            </a:extLst>
          </p:cNvPr>
          <p:cNvSpPr/>
          <p:nvPr/>
        </p:nvSpPr>
        <p:spPr>
          <a:xfrm>
            <a:off x="618863" y="1361771"/>
            <a:ext cx="8205824" cy="3347840"/>
          </a:xfrm>
          <a:prstGeom prst="rect">
            <a:avLst/>
          </a:prstGeom>
        </p:spPr>
        <p:txBody>
          <a:bodyPr wrap="square">
            <a:spAutoFit/>
          </a:bodyPr>
          <a:lstStyle/>
          <a:p>
            <a:pPr>
              <a:lnSpc>
                <a:spcPct val="150000"/>
              </a:lnSpc>
            </a:pPr>
            <a:r>
              <a:rPr lang="en-US" sz="2400" dirty="0"/>
              <a:t>Vehicles pass through a junction on a busy road at an average rate of  </a:t>
            </a:r>
            <a:r>
              <a:rPr lang="en-US" sz="2400" dirty="0" smtClean="0"/>
              <a:t>300</a:t>
            </a:r>
            <a:r>
              <a:rPr lang="en-US" sz="2400" dirty="0"/>
              <a:t> per hour.</a:t>
            </a:r>
          </a:p>
          <a:p>
            <a:pPr marL="342900" indent="-342900">
              <a:lnSpc>
                <a:spcPct val="150000"/>
              </a:lnSpc>
              <a:buFont typeface="+mj-lt"/>
              <a:buAutoNum type="alphaLcParenR"/>
            </a:pPr>
            <a:r>
              <a:rPr lang="en-US" sz="2400" dirty="0"/>
              <a:t>Find the probability that none passes in a given minute.</a:t>
            </a:r>
          </a:p>
          <a:p>
            <a:pPr marL="342900" indent="-342900">
              <a:lnSpc>
                <a:spcPct val="150000"/>
              </a:lnSpc>
              <a:buFont typeface="+mj-lt"/>
              <a:buAutoNum type="alphaLcParenR"/>
            </a:pPr>
            <a:r>
              <a:rPr lang="en-US" sz="2400" dirty="0"/>
              <a:t>What is the expected number passing in two minutes?</a:t>
            </a:r>
          </a:p>
          <a:p>
            <a:pPr marL="342900" indent="-342900">
              <a:lnSpc>
                <a:spcPct val="150000"/>
              </a:lnSpc>
              <a:buFont typeface="+mj-lt"/>
              <a:buAutoNum type="alphaLcParenR"/>
            </a:pPr>
            <a:r>
              <a:rPr lang="en-US" sz="2400" dirty="0"/>
              <a:t>Find the probability that this expected number actually pass through in a given two-minute period</a:t>
            </a:r>
            <a:r>
              <a:rPr lang="en-US" sz="2400" dirty="0" smtClean="0"/>
              <a:t>.</a:t>
            </a:r>
            <a:endParaRPr lang="en-US" sz="2400" dirty="0"/>
          </a:p>
        </p:txBody>
      </p:sp>
    </p:spTree>
    <p:extLst>
      <p:ext uri="{BB962C8B-B14F-4D97-AF65-F5344CB8AC3E}">
        <p14:creationId xmlns:p14="http://schemas.microsoft.com/office/powerpoint/2010/main" val="3290147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1757" y="1248230"/>
            <a:ext cx="7033219" cy="2804658"/>
          </a:xfrm>
          <a:prstGeom prst="rect">
            <a:avLst/>
          </a:prstGeom>
        </p:spPr>
      </p:pic>
      <p:sp>
        <p:nvSpPr>
          <p:cNvPr id="5" name="Rectangle 4"/>
          <p:cNvSpPr/>
          <p:nvPr/>
        </p:nvSpPr>
        <p:spPr>
          <a:xfrm>
            <a:off x="314062" y="620428"/>
            <a:ext cx="6367449" cy="461665"/>
          </a:xfrm>
          <a:prstGeom prst="rect">
            <a:avLst/>
          </a:prstGeom>
        </p:spPr>
        <p:txBody>
          <a:bodyPr wrap="none">
            <a:spAutoFit/>
          </a:bodyPr>
          <a:lstStyle/>
          <a:p>
            <a:r>
              <a:rPr lang="en-US" sz="2400" b="1" dirty="0"/>
              <a:t>Poisson Distribution </a:t>
            </a:r>
            <a:r>
              <a:rPr lang="en-US" sz="2400" b="1" dirty="0" smtClean="0"/>
              <a:t>– Example 2 Solution</a:t>
            </a:r>
            <a:endParaRPr lang="en-US" sz="2400" b="1" dirty="0"/>
          </a:p>
        </p:txBody>
      </p:sp>
      <p:pic>
        <p:nvPicPr>
          <p:cNvPr id="6" name="Picture 5"/>
          <p:cNvPicPr>
            <a:picLocks noChangeAspect="1"/>
          </p:cNvPicPr>
          <p:nvPr/>
        </p:nvPicPr>
        <p:blipFill>
          <a:blip r:embed="rId3"/>
          <a:stretch>
            <a:fillRect/>
          </a:stretch>
        </p:blipFill>
        <p:spPr>
          <a:xfrm>
            <a:off x="1854199" y="4280580"/>
            <a:ext cx="4487115" cy="2577420"/>
          </a:xfrm>
          <a:prstGeom prst="rect">
            <a:avLst/>
          </a:prstGeom>
        </p:spPr>
      </p:pic>
    </p:spTree>
    <p:extLst>
      <p:ext uri="{BB962C8B-B14F-4D97-AF65-F5344CB8AC3E}">
        <p14:creationId xmlns:p14="http://schemas.microsoft.com/office/powerpoint/2010/main" val="1451428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65409"/>
            <a:ext cx="7886700" cy="441826"/>
          </a:xfrm>
        </p:spPr>
        <p:txBody>
          <a:bodyPr>
            <a:noAutofit/>
          </a:bodyPr>
          <a:lstStyle/>
          <a:p>
            <a:pPr marL="0" indent="0" algn="ctr">
              <a:buNone/>
            </a:pPr>
            <a:r>
              <a:rPr lang="en-US" sz="2800" b="1" dirty="0"/>
              <a:t>Continuous Probability Distribution</a:t>
            </a:r>
          </a:p>
        </p:txBody>
      </p:sp>
    </p:spTree>
    <p:extLst>
      <p:ext uri="{BB962C8B-B14F-4D97-AF65-F5344CB8AC3E}">
        <p14:creationId xmlns:p14="http://schemas.microsoft.com/office/powerpoint/2010/main" val="27817754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1030"/>
            <a:ext cx="7886700" cy="994172"/>
          </a:xfrm>
        </p:spPr>
        <p:txBody>
          <a:bodyPr>
            <a:normAutofit/>
          </a:bodyPr>
          <a:lstStyle/>
          <a:p>
            <a:r>
              <a:rPr lang="en-US" sz="2700" b="1" dirty="0"/>
              <a:t>Continuous Probability Function</a:t>
            </a:r>
          </a:p>
        </p:txBody>
      </p:sp>
      <p:sp>
        <p:nvSpPr>
          <p:cNvPr id="3" name="Content Placeholder 2"/>
          <p:cNvSpPr>
            <a:spLocks noGrp="1"/>
          </p:cNvSpPr>
          <p:nvPr>
            <p:ph idx="1"/>
          </p:nvPr>
        </p:nvSpPr>
        <p:spPr>
          <a:xfrm>
            <a:off x="628650" y="941295"/>
            <a:ext cx="7886700" cy="5059456"/>
          </a:xfrm>
        </p:spPr>
        <p:txBody>
          <a:bodyPr>
            <a:normAutofit fontScale="77500" lnSpcReduction="20000"/>
          </a:bodyPr>
          <a:lstStyle/>
          <a:p>
            <a:pPr marL="214313" indent="-214313">
              <a:spcAft>
                <a:spcPts val="450"/>
              </a:spcAft>
            </a:pPr>
            <a:r>
              <a:rPr lang="en-IN" sz="1800" dirty="0"/>
              <a:t>Assume that to come to this class you travel for 45mins to 1 hour. </a:t>
            </a:r>
          </a:p>
          <a:p>
            <a:pPr marL="214313" indent="-214313">
              <a:spcAft>
                <a:spcPts val="450"/>
              </a:spcAft>
            </a:pPr>
            <a:r>
              <a:rPr lang="en-IN" sz="1800" dirty="0"/>
              <a:t>If your travel time is a random variable it may take value between 45 and 60 including decimal values. </a:t>
            </a:r>
          </a:p>
          <a:p>
            <a:pPr marL="214313" indent="-214313">
              <a:spcAft>
                <a:spcPts val="450"/>
              </a:spcAft>
            </a:pPr>
            <a:r>
              <a:rPr lang="en-IN" sz="1800" dirty="0"/>
              <a:t>So the travel time is a continuous random variable. </a:t>
            </a:r>
          </a:p>
          <a:p>
            <a:pPr marL="214313" indent="-214313">
              <a:spcAft>
                <a:spcPts val="450"/>
              </a:spcAft>
            </a:pPr>
            <a:r>
              <a:rPr lang="en-IN" sz="1800" dirty="0"/>
              <a:t>All the random variables measured on interval and ratio scale are continuous random variables.</a:t>
            </a:r>
          </a:p>
          <a:p>
            <a:pPr marL="214313" indent="-214313">
              <a:spcAft>
                <a:spcPts val="450"/>
              </a:spcAft>
            </a:pPr>
            <a:r>
              <a:rPr lang="en-IN" sz="1800" dirty="0"/>
              <a:t>For a continuous random variable</a:t>
            </a:r>
          </a:p>
          <a:p>
            <a:pPr marL="557213" lvl="1" indent="-214313">
              <a:spcAft>
                <a:spcPts val="450"/>
              </a:spcAft>
            </a:pPr>
            <a:r>
              <a:rPr lang="en-IN" dirty="0"/>
              <a:t>The probability at any point is 0. (Area under curve only makes sense)</a:t>
            </a:r>
          </a:p>
          <a:p>
            <a:pPr marL="557213" lvl="1" indent="-214313">
              <a:spcAft>
                <a:spcPts val="450"/>
              </a:spcAft>
            </a:pPr>
            <a:r>
              <a:rPr lang="en-IN" dirty="0"/>
              <a:t>Only probabilities exist for intervals. We do not talk about probability of RV assuming particular value. We talk about probability for a given interval.</a:t>
            </a:r>
          </a:p>
          <a:p>
            <a:pPr marL="557213" lvl="1" indent="-214313">
              <a:spcAft>
                <a:spcPts val="450"/>
              </a:spcAft>
            </a:pPr>
            <a:r>
              <a:rPr lang="en-IN" dirty="0"/>
              <a:t>The cumulative probability is equal to 1 i.e. sample space.</a:t>
            </a:r>
          </a:p>
          <a:p>
            <a:pPr marL="557213" lvl="1" indent="-214313">
              <a:spcAft>
                <a:spcPts val="450"/>
              </a:spcAft>
            </a:pPr>
            <a:r>
              <a:rPr lang="en-IN" dirty="0"/>
              <a:t>The probability density can never be negative.</a:t>
            </a:r>
          </a:p>
          <a:p>
            <a:pPr marL="557213" lvl="1" indent="-214313">
              <a:spcAft>
                <a:spcPts val="450"/>
              </a:spcAft>
            </a:pPr>
            <a:r>
              <a:rPr lang="en-IN" dirty="0"/>
              <a:t>The probability density can </a:t>
            </a:r>
            <a:r>
              <a:rPr lang="en-IN" dirty="0" smtClean="0"/>
              <a:t>never exceed </a:t>
            </a:r>
            <a:r>
              <a:rPr lang="en-IN" dirty="0"/>
              <a:t>1.</a:t>
            </a:r>
          </a:p>
          <a:p>
            <a:pPr marL="557213" lvl="1" indent="-214313">
              <a:spcAft>
                <a:spcPts val="450"/>
              </a:spcAft>
            </a:pPr>
            <a:r>
              <a:rPr lang="en-IN" b="1" dirty="0"/>
              <a:t>Area is a measure of probability.</a:t>
            </a:r>
          </a:p>
        </p:txBody>
      </p:sp>
    </p:spTree>
    <p:extLst>
      <p:ext uri="{BB962C8B-B14F-4D97-AF65-F5344CB8AC3E}">
        <p14:creationId xmlns:p14="http://schemas.microsoft.com/office/powerpoint/2010/main" val="2659746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214313" indent="-214313">
                  <a:spcAft>
                    <a:spcPts val="900"/>
                  </a:spcAft>
                </a:pPr>
                <a:r>
                  <a:rPr lang="en-IN" dirty="0"/>
                  <a:t>The most important continuous probability distribution. </a:t>
                </a:r>
              </a:p>
              <a:p>
                <a:pPr marL="214313" indent="-214313">
                  <a:spcAft>
                    <a:spcPts val="900"/>
                  </a:spcAft>
                </a:pPr>
                <a:r>
                  <a:rPr lang="en-IN" dirty="0"/>
                  <a:t>Many natural and economic and demographic data follow normal distribution.</a:t>
                </a:r>
              </a:p>
              <a:p>
                <a:pPr marL="214313" indent="-214313">
                  <a:spcAft>
                    <a:spcPts val="900"/>
                  </a:spcAft>
                </a:pPr>
                <a:r>
                  <a:rPr lang="en-IN" dirty="0"/>
                  <a:t>Heights and weights of people, test scores, scientific and industrial measurements, rainfall data all follow normal distribution. </a:t>
                </a:r>
              </a:p>
              <a:p>
                <a:pPr marL="214313" indent="-214313">
                  <a:spcAft>
                    <a:spcPts val="900"/>
                  </a:spcAft>
                </a:pPr>
                <a:r>
                  <a:rPr lang="en-IN" dirty="0"/>
                  <a:t>Normal distribution is widely used in statistical inference and therefore it is important to know it.</a:t>
                </a:r>
              </a:p>
              <a:p>
                <a:pPr marL="214313" indent="-214313">
                  <a:spcAft>
                    <a:spcPts val="900"/>
                  </a:spcAft>
                </a:pPr>
                <a:r>
                  <a:rPr lang="en-IN" dirty="0"/>
                  <a:t>The normal probability density function</a:t>
                </a:r>
              </a:p>
              <a:p>
                <a:pPr marL="492919" indent="0">
                  <a:spcAft>
                    <a:spcPts val="900"/>
                  </a:spcAft>
                  <a:buNone/>
                </a:pPr>
                <a14:m>
                  <m:oMath xmlns:m="http://schemas.openxmlformats.org/officeDocument/2006/math">
                    <m:r>
                      <a:rPr lang="en-IN" sz="2400" i="1">
                        <a:latin typeface="Cambria Math" panose="02040503050406030204" pitchFamily="18" charset="0"/>
                      </a:rPr>
                      <m:t>𝑓</m:t>
                    </m:r>
                    <m:d>
                      <m:dPr>
                        <m:ctrlPr>
                          <a:rPr lang="en-IN" sz="2400" i="1">
                            <a:latin typeface="Cambria Math"/>
                          </a:rPr>
                        </m:ctrlPr>
                      </m:dPr>
                      <m:e>
                        <m:r>
                          <a:rPr lang="en-IN" sz="2400" i="1">
                            <a:latin typeface="Cambria Math" panose="02040503050406030204" pitchFamily="18" charset="0"/>
                          </a:rPr>
                          <m:t>𝑥</m:t>
                        </m:r>
                      </m:e>
                    </m:d>
                    <m:r>
                      <a:rPr lang="en-IN" sz="2400" i="1">
                        <a:latin typeface="Cambria Math" panose="02040503050406030204" pitchFamily="18" charset="0"/>
                      </a:rPr>
                      <m:t>= </m:t>
                    </m:r>
                    <m:f>
                      <m:fPr>
                        <m:ctrlPr>
                          <a:rPr lang="en-IN" sz="2400" i="1">
                            <a:latin typeface="Cambria Math"/>
                          </a:rPr>
                        </m:ctrlPr>
                      </m:fPr>
                      <m:num>
                        <m:r>
                          <a:rPr lang="en-IN" sz="2400" i="1">
                            <a:latin typeface="Cambria Math" panose="02040503050406030204" pitchFamily="18" charset="0"/>
                          </a:rPr>
                          <m:t>1</m:t>
                        </m:r>
                      </m:num>
                      <m:den>
                        <m:r>
                          <a:rPr lang="en-IN" sz="2400" i="1">
                            <a:latin typeface="Cambria Math" panose="02040503050406030204" pitchFamily="18" charset="0"/>
                            <a:ea typeface="Cambria Math" panose="02040503050406030204" pitchFamily="18" charset="0"/>
                          </a:rPr>
                          <m:t>𝜎</m:t>
                        </m:r>
                        <m:r>
                          <a:rPr lang="en-IN" sz="2400" i="1">
                            <a:latin typeface="Cambria Math" panose="02040503050406030204" pitchFamily="18" charset="0"/>
                          </a:rPr>
                          <m:t> </m:t>
                        </m:r>
                        <m:rad>
                          <m:radPr>
                            <m:degHide m:val="on"/>
                            <m:ctrlPr>
                              <a:rPr lang="en-IN" sz="2400" i="1">
                                <a:latin typeface="Cambria Math"/>
                              </a:rPr>
                            </m:ctrlPr>
                          </m:radPr>
                          <m:deg/>
                          <m:e>
                            <m:r>
                              <a:rPr lang="en-IN" sz="2400" i="1">
                                <a:latin typeface="Cambria Math" panose="02040503050406030204" pitchFamily="18" charset="0"/>
                              </a:rPr>
                              <m:t>2</m:t>
                            </m:r>
                            <m:r>
                              <a:rPr lang="en-IN" sz="2400" i="1">
                                <a:latin typeface="Cambria Math" panose="02040503050406030204" pitchFamily="18" charset="0"/>
                                <a:ea typeface="Cambria Math" panose="02040503050406030204" pitchFamily="18" charset="0"/>
                              </a:rPr>
                              <m:t>𝜋</m:t>
                            </m:r>
                          </m:e>
                        </m:rad>
                      </m:den>
                    </m:f>
                    <m:r>
                      <a:rPr lang="en-IN" sz="2400" i="1">
                        <a:latin typeface="Cambria Math" panose="02040503050406030204" pitchFamily="18" charset="0"/>
                      </a:rPr>
                      <m:t> </m:t>
                    </m:r>
                    <m:sSup>
                      <m:sSupPr>
                        <m:ctrlPr>
                          <a:rPr lang="en-IN" sz="2400" i="1">
                            <a:latin typeface="Cambria Math"/>
                          </a:rPr>
                        </m:ctrlPr>
                      </m:sSupPr>
                      <m:e>
                        <m:r>
                          <a:rPr lang="en-IN" sz="2400" i="1">
                            <a:latin typeface="Cambria Math" panose="02040503050406030204" pitchFamily="18" charset="0"/>
                          </a:rPr>
                          <m:t>𝑒</m:t>
                        </m:r>
                      </m:e>
                      <m:sup>
                        <m:r>
                          <a:rPr lang="en-IN" sz="2400" i="1">
                            <a:latin typeface="Cambria Math" panose="02040503050406030204" pitchFamily="18" charset="0"/>
                          </a:rPr>
                          <m:t>−</m:t>
                        </m:r>
                        <m:f>
                          <m:fPr>
                            <m:ctrlPr>
                              <a:rPr lang="en-IN" sz="2400" i="1">
                                <a:latin typeface="Cambria Math"/>
                              </a:rPr>
                            </m:ctrlPr>
                          </m:fPr>
                          <m:num>
                            <m:sSup>
                              <m:sSupPr>
                                <m:ctrlPr>
                                  <a:rPr lang="en-IN" sz="2400" i="1">
                                    <a:latin typeface="Cambria Math"/>
                                  </a:rPr>
                                </m:ctrlPr>
                              </m:sSupPr>
                              <m:e>
                                <m:r>
                                  <a:rPr lang="en-IN" sz="2400" i="1">
                                    <a:latin typeface="Cambria Math" panose="02040503050406030204" pitchFamily="18" charset="0"/>
                                  </a:rPr>
                                  <m:t>(</m:t>
                                </m:r>
                                <m:r>
                                  <a:rPr lang="en-IN" sz="2400" i="1">
                                    <a:latin typeface="Cambria Math" panose="02040503050406030204" pitchFamily="18" charset="0"/>
                                  </a:rPr>
                                  <m:t>𝑥</m:t>
                                </m:r>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𝜇</m:t>
                                </m:r>
                                <m:r>
                                  <a:rPr lang="en-IN" sz="2400" i="1">
                                    <a:latin typeface="Cambria Math" panose="02040503050406030204" pitchFamily="18" charset="0"/>
                                    <a:ea typeface="Cambria Math" panose="02040503050406030204" pitchFamily="18" charset="0"/>
                                  </a:rPr>
                                  <m:t>)</m:t>
                                </m:r>
                              </m:e>
                              <m:sup>
                                <m:r>
                                  <a:rPr lang="en-IN" sz="2400" i="1">
                                    <a:latin typeface="Cambria Math" panose="02040503050406030204" pitchFamily="18" charset="0"/>
                                  </a:rPr>
                                  <m:t>2</m:t>
                                </m:r>
                              </m:sup>
                            </m:sSup>
                          </m:num>
                          <m:den>
                            <m:r>
                              <a:rPr lang="en-IN" sz="2400" i="1">
                                <a:latin typeface="Cambria Math" panose="02040503050406030204" pitchFamily="18" charset="0"/>
                              </a:rPr>
                              <m:t>2</m:t>
                            </m:r>
                            <m:sSup>
                              <m:sSupPr>
                                <m:ctrlPr>
                                  <a:rPr lang="en-IN" sz="2400" i="1">
                                    <a:latin typeface="Cambria Math"/>
                                  </a:rPr>
                                </m:ctrlPr>
                              </m:sSupPr>
                              <m:e>
                                <m:r>
                                  <a:rPr lang="en-IN" sz="2400" i="1">
                                    <a:latin typeface="Cambria Math" panose="02040503050406030204" pitchFamily="18" charset="0"/>
                                    <a:ea typeface="Cambria Math" panose="02040503050406030204" pitchFamily="18" charset="0"/>
                                  </a:rPr>
                                  <m:t>𝜎</m:t>
                                </m:r>
                              </m:e>
                              <m:sup>
                                <m:r>
                                  <a:rPr lang="en-IN" sz="2400" i="1">
                                    <a:latin typeface="Cambria Math" panose="02040503050406030204" pitchFamily="18" charset="0"/>
                                  </a:rPr>
                                  <m:t>2</m:t>
                                </m:r>
                              </m:sup>
                            </m:sSup>
                          </m:den>
                        </m:f>
                      </m:sup>
                    </m:sSup>
                  </m:oMath>
                </a14:m>
                <a:r>
                  <a:rPr lang="en-IN" sz="2400"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en-US">
                    <a:noFill/>
                  </a:rPr>
                  <a:t> </a:t>
                </a:r>
              </a:p>
            </p:txBody>
          </p:sp>
        </mc:Fallback>
      </mc:AlternateContent>
      <p:sp>
        <p:nvSpPr>
          <p:cNvPr id="4" name="Rectangle 3"/>
          <p:cNvSpPr/>
          <p:nvPr/>
        </p:nvSpPr>
        <p:spPr>
          <a:xfrm>
            <a:off x="457200" y="490731"/>
            <a:ext cx="3538148" cy="523220"/>
          </a:xfrm>
          <a:prstGeom prst="rect">
            <a:avLst/>
          </a:prstGeom>
        </p:spPr>
        <p:txBody>
          <a:bodyPr wrap="none">
            <a:spAutoFit/>
          </a:bodyPr>
          <a:lstStyle/>
          <a:p>
            <a:r>
              <a:rPr lang="en-US" sz="2800" b="1" dirty="0"/>
              <a:t>Normal Distribution</a:t>
            </a:r>
          </a:p>
        </p:txBody>
      </p:sp>
    </p:spTree>
    <p:extLst>
      <p:ext uri="{BB962C8B-B14F-4D97-AF65-F5344CB8AC3E}">
        <p14:creationId xmlns:p14="http://schemas.microsoft.com/office/powerpoint/2010/main" val="3940196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98" y="1344706"/>
            <a:ext cx="4601015" cy="4227700"/>
          </a:xfrm>
        </p:spPr>
        <p:txBody>
          <a:bodyPr>
            <a:noAutofit/>
          </a:bodyPr>
          <a:lstStyle/>
          <a:p>
            <a:pPr marL="214313" indent="-214313">
              <a:lnSpc>
                <a:spcPct val="160000"/>
              </a:lnSpc>
              <a:spcAft>
                <a:spcPts val="900"/>
              </a:spcAft>
            </a:pPr>
            <a:r>
              <a:rPr lang="en-IN" sz="1600" dirty="0"/>
              <a:t>The entire family of normal probability distributions is </a:t>
            </a:r>
            <a:r>
              <a:rPr lang="en-IN" sz="1600" b="1" dirty="0"/>
              <a:t>differentiated</a:t>
            </a:r>
            <a:r>
              <a:rPr lang="en-IN" sz="1600" dirty="0"/>
              <a:t> by its </a:t>
            </a:r>
            <a:r>
              <a:rPr lang="en-IN" sz="1600" b="1" dirty="0"/>
              <a:t>mean</a:t>
            </a:r>
            <a:r>
              <a:rPr lang="en-IN" sz="1600" dirty="0"/>
              <a:t> and </a:t>
            </a:r>
            <a:r>
              <a:rPr lang="en-IN" sz="1600" b="1" dirty="0"/>
              <a:t>standard</a:t>
            </a:r>
            <a:r>
              <a:rPr lang="en-IN" sz="1600" dirty="0"/>
              <a:t> </a:t>
            </a:r>
            <a:r>
              <a:rPr lang="en-IN" sz="1600" b="1" dirty="0"/>
              <a:t>deviation</a:t>
            </a:r>
            <a:r>
              <a:rPr lang="en-IN" sz="1600" dirty="0"/>
              <a:t>.</a:t>
            </a:r>
          </a:p>
          <a:p>
            <a:pPr marL="214313" indent="-214313">
              <a:lnSpc>
                <a:spcPct val="160000"/>
              </a:lnSpc>
              <a:spcAft>
                <a:spcPts val="900"/>
              </a:spcAft>
            </a:pPr>
            <a:r>
              <a:rPr lang="en-IN" sz="1600" dirty="0"/>
              <a:t>The highest point of the distribution is the mean which is also the median and mode of the distribution.</a:t>
            </a:r>
          </a:p>
          <a:p>
            <a:pPr marL="214313" indent="-214313">
              <a:lnSpc>
                <a:spcPct val="160000"/>
              </a:lnSpc>
              <a:spcAft>
                <a:spcPts val="900"/>
              </a:spcAft>
            </a:pPr>
            <a:r>
              <a:rPr lang="en-IN" sz="1600" dirty="0"/>
              <a:t>The mean can be any numeral +</a:t>
            </a:r>
            <a:r>
              <a:rPr lang="en-IN" sz="1600" dirty="0" err="1"/>
              <a:t>ve</a:t>
            </a:r>
            <a:r>
              <a:rPr lang="en-IN" sz="1600" dirty="0"/>
              <a:t>, 0 or -</a:t>
            </a:r>
            <a:r>
              <a:rPr lang="en-IN" sz="1600" dirty="0" err="1"/>
              <a:t>ve</a:t>
            </a:r>
            <a:r>
              <a:rPr lang="en-IN" sz="1600" dirty="0"/>
              <a:t>.</a:t>
            </a:r>
          </a:p>
          <a:p>
            <a:pPr marL="214313" indent="-214313">
              <a:lnSpc>
                <a:spcPct val="160000"/>
              </a:lnSpc>
              <a:spcAft>
                <a:spcPts val="900"/>
              </a:spcAft>
            </a:pPr>
            <a:r>
              <a:rPr lang="en-IN" sz="1600" dirty="0"/>
              <a:t>Normal distribution is </a:t>
            </a:r>
            <a:r>
              <a:rPr lang="en-IN" sz="1600" b="1" dirty="0"/>
              <a:t>symmetric</a:t>
            </a:r>
            <a:r>
              <a:rPr lang="en-IN" sz="1600" dirty="0"/>
              <a:t> on y axis, bisected by mean. </a:t>
            </a:r>
          </a:p>
          <a:p>
            <a:pPr marL="214313" indent="-214313">
              <a:lnSpc>
                <a:spcPct val="160000"/>
              </a:lnSpc>
              <a:spcAft>
                <a:spcPts val="900"/>
              </a:spcAft>
            </a:pPr>
            <a:r>
              <a:rPr lang="en-IN" sz="1600" dirty="0"/>
              <a:t>The </a:t>
            </a:r>
            <a:r>
              <a:rPr lang="en-IN" sz="1600" b="1" dirty="0"/>
              <a:t>tails</a:t>
            </a:r>
            <a:r>
              <a:rPr lang="en-IN" sz="1600" dirty="0"/>
              <a:t> of the curve </a:t>
            </a:r>
            <a:r>
              <a:rPr lang="en-IN" sz="1600" b="1" dirty="0"/>
              <a:t>extend</a:t>
            </a:r>
            <a:r>
              <a:rPr lang="en-IN" sz="1600" dirty="0"/>
              <a:t> to </a:t>
            </a:r>
            <a:r>
              <a:rPr lang="en-IN" sz="1600" b="1" dirty="0"/>
              <a:t>infinity</a:t>
            </a:r>
            <a:r>
              <a:rPr lang="en-IN" sz="1600" dirty="0"/>
              <a:t>.</a:t>
            </a:r>
          </a:p>
          <a:p>
            <a:pPr>
              <a:lnSpc>
                <a:spcPct val="160000"/>
              </a:lnSpc>
            </a:pPr>
            <a:endParaRPr lang="en-US" sz="1600" dirty="0"/>
          </a:p>
        </p:txBody>
      </p:sp>
      <p:grpSp>
        <p:nvGrpSpPr>
          <p:cNvPr id="9" name="Group 8"/>
          <p:cNvGrpSpPr/>
          <p:nvPr/>
        </p:nvGrpSpPr>
        <p:grpSpPr>
          <a:xfrm>
            <a:off x="4979084" y="2650404"/>
            <a:ext cx="4085886" cy="1775534"/>
            <a:chOff x="266114" y="2423161"/>
            <a:chExt cx="5447847" cy="2367379"/>
          </a:xfrm>
        </p:grpSpPr>
        <p:sp>
          <p:nvSpPr>
            <p:cNvPr id="5" name="TextBox 4"/>
            <p:cNvSpPr txBox="1"/>
            <p:nvPr/>
          </p:nvSpPr>
          <p:spPr>
            <a:xfrm>
              <a:off x="5377972" y="3958828"/>
              <a:ext cx="335989" cy="338555"/>
            </a:xfrm>
            <a:prstGeom prst="rect">
              <a:avLst/>
            </a:prstGeom>
            <a:noFill/>
          </p:spPr>
          <p:txBody>
            <a:bodyPr wrap="none" rtlCol="0">
              <a:spAutoFit/>
            </a:bodyPr>
            <a:lstStyle/>
            <a:p>
              <a:r>
                <a:rPr lang="en-IN" sz="1050" dirty="0"/>
                <a:t>x</a:t>
              </a:r>
            </a:p>
          </p:txBody>
        </p:sp>
        <p:grpSp>
          <p:nvGrpSpPr>
            <p:cNvPr id="8" name="Group 7"/>
            <p:cNvGrpSpPr/>
            <p:nvPr/>
          </p:nvGrpSpPr>
          <p:grpSpPr>
            <a:xfrm>
              <a:off x="266114" y="2423161"/>
              <a:ext cx="5109469" cy="2367379"/>
              <a:chOff x="266114" y="2423161"/>
              <a:chExt cx="5109469" cy="2367379"/>
            </a:xfrm>
          </p:grpSpPr>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r="1141"/>
              <a:stretch/>
            </p:blipFill>
            <p:spPr bwMode="auto">
              <a:xfrm>
                <a:off x="266114" y="2423161"/>
                <a:ext cx="4953000" cy="1800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99841" y="4451985"/>
                <a:ext cx="697200" cy="338555"/>
              </a:xfrm>
              <a:prstGeom prst="rect">
                <a:avLst/>
              </a:prstGeom>
              <a:noFill/>
            </p:spPr>
            <p:txBody>
              <a:bodyPr wrap="none" rtlCol="0">
                <a:spAutoFit/>
              </a:bodyPr>
              <a:lstStyle/>
              <a:p>
                <a:r>
                  <a:rPr lang="en-IN" sz="1050" dirty="0"/>
                  <a:t>mean</a:t>
                </a:r>
              </a:p>
            </p:txBody>
          </p:sp>
          <p:sp>
            <p:nvSpPr>
              <p:cNvPr id="7" name="TextBox 6"/>
              <p:cNvSpPr txBox="1"/>
              <p:nvPr/>
            </p:nvSpPr>
            <p:spPr>
              <a:xfrm>
                <a:off x="3466514" y="2651760"/>
                <a:ext cx="1909069" cy="338555"/>
              </a:xfrm>
              <a:prstGeom prst="rect">
                <a:avLst/>
              </a:prstGeom>
              <a:noFill/>
            </p:spPr>
            <p:txBody>
              <a:bodyPr wrap="none" rtlCol="0">
                <a:spAutoFit/>
              </a:bodyPr>
              <a:lstStyle/>
              <a:p>
                <a:r>
                  <a:rPr lang="en-IN" sz="1050" dirty="0"/>
                  <a:t>Standard deviation </a:t>
                </a:r>
                <a:r>
                  <a:rPr lang="el-GR" sz="1050" dirty="0"/>
                  <a:t>σ</a:t>
                </a:r>
                <a:endParaRPr lang="en-IN" sz="1050" dirty="0"/>
              </a:p>
            </p:txBody>
          </p:sp>
        </p:grpSp>
      </p:grpSp>
      <p:sp>
        <p:nvSpPr>
          <p:cNvPr id="10" name="Rectangle 9"/>
          <p:cNvSpPr/>
          <p:nvPr/>
        </p:nvSpPr>
        <p:spPr>
          <a:xfrm>
            <a:off x="436560" y="652562"/>
            <a:ext cx="4729180" cy="461665"/>
          </a:xfrm>
          <a:prstGeom prst="rect">
            <a:avLst/>
          </a:prstGeom>
        </p:spPr>
        <p:txBody>
          <a:bodyPr wrap="none">
            <a:spAutoFit/>
          </a:bodyPr>
          <a:lstStyle/>
          <a:p>
            <a:r>
              <a:rPr lang="en-US" sz="2400" b="1" dirty="0"/>
              <a:t>Normal Probability Distribution</a:t>
            </a:r>
          </a:p>
        </p:txBody>
      </p:sp>
    </p:spTree>
    <p:extLst>
      <p:ext uri="{BB962C8B-B14F-4D97-AF65-F5344CB8AC3E}">
        <p14:creationId xmlns:p14="http://schemas.microsoft.com/office/powerpoint/2010/main" val="35200324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139973" y="846944"/>
            <a:ext cx="6858000" cy="4956788"/>
            <a:chOff x="1519964" y="-13741"/>
            <a:chExt cx="9144000" cy="6609051"/>
          </a:xfrm>
        </p:grpSpPr>
        <p:sp>
          <p:nvSpPr>
            <p:cNvPr id="4" name="Title 1"/>
            <p:cNvSpPr txBox="1">
              <a:spLocks/>
            </p:cNvSpPr>
            <p:nvPr/>
          </p:nvSpPr>
          <p:spPr>
            <a:xfrm>
              <a:off x="1519964" y="-13741"/>
              <a:ext cx="9144000" cy="685800"/>
            </a:xfrm>
            <a:prstGeom prst="rect">
              <a:avLst/>
            </a:prstGeom>
          </p:spPr>
          <p:txBody>
            <a:bodyPr rtlCol="0">
              <a:normAutofit fontScale="975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en-US" sz="2400" dirty="0">
                  <a:latin typeface="+mn-lt"/>
                </a:rPr>
                <a:t>Normal Probability Distribution</a:t>
              </a:r>
            </a:p>
          </p:txBody>
        </p:sp>
        <p:graphicFrame>
          <p:nvGraphicFramePr>
            <p:cNvPr id="5" name="Chart 4"/>
            <p:cNvGraphicFramePr>
              <a:graphicFrameLocks/>
            </p:cNvGraphicFramePr>
            <p:nvPr>
              <p:extLst/>
            </p:nvPr>
          </p:nvGraphicFramePr>
          <p:xfrm>
            <a:off x="1749136" y="304800"/>
            <a:ext cx="3965864" cy="2362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nvPr>
          </p:nvGraphicFramePr>
          <p:xfrm>
            <a:off x="3992421" y="3187288"/>
            <a:ext cx="3937738" cy="277404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p:cNvCxnSpPr/>
            <p:nvPr/>
          </p:nvCxnSpPr>
          <p:spPr>
            <a:xfrm>
              <a:off x="1752600" y="255746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a:graphicFrameLocks/>
            </p:cNvGraphicFramePr>
            <p:nvPr>
              <p:extLst/>
            </p:nvPr>
          </p:nvGraphicFramePr>
          <p:xfrm>
            <a:off x="3992421" y="304800"/>
            <a:ext cx="3965864"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nvPr>
          </p:nvGraphicFramePr>
          <p:xfrm>
            <a:off x="6091964" y="314325"/>
            <a:ext cx="3965864" cy="23622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3366949" y="2631064"/>
              <a:ext cx="506976" cy="338555"/>
            </a:xfrm>
            <a:prstGeom prst="rect">
              <a:avLst/>
            </a:prstGeom>
            <a:noFill/>
          </p:spPr>
          <p:txBody>
            <a:bodyPr wrap="none" rtlCol="0">
              <a:spAutoFit/>
            </a:bodyPr>
            <a:lstStyle/>
            <a:p>
              <a:r>
                <a:rPr lang="en-IN" sz="1050" dirty="0"/>
                <a:t>-10</a:t>
              </a:r>
            </a:p>
          </p:txBody>
        </p:sp>
        <p:sp>
          <p:nvSpPr>
            <p:cNvPr id="11" name="TextBox 10"/>
            <p:cNvSpPr txBox="1"/>
            <p:nvPr/>
          </p:nvSpPr>
          <p:spPr>
            <a:xfrm>
              <a:off x="5728932" y="2608324"/>
              <a:ext cx="406523" cy="338555"/>
            </a:xfrm>
            <a:prstGeom prst="rect">
              <a:avLst/>
            </a:prstGeom>
            <a:noFill/>
          </p:spPr>
          <p:txBody>
            <a:bodyPr wrap="none" rtlCol="0">
              <a:spAutoFit/>
            </a:bodyPr>
            <a:lstStyle/>
            <a:p>
              <a:r>
                <a:rPr lang="en-IN" sz="1050" dirty="0"/>
                <a:t>-0</a:t>
              </a:r>
            </a:p>
          </p:txBody>
        </p:sp>
        <p:sp>
          <p:nvSpPr>
            <p:cNvPr id="12" name="TextBox 11"/>
            <p:cNvSpPr txBox="1"/>
            <p:nvPr/>
          </p:nvSpPr>
          <p:spPr>
            <a:xfrm>
              <a:off x="7930159" y="2608324"/>
              <a:ext cx="447131" cy="338555"/>
            </a:xfrm>
            <a:prstGeom prst="rect">
              <a:avLst/>
            </a:prstGeom>
            <a:noFill/>
          </p:spPr>
          <p:txBody>
            <a:bodyPr wrap="none" rtlCol="0">
              <a:spAutoFit/>
            </a:bodyPr>
            <a:lstStyle/>
            <a:p>
              <a:r>
                <a:rPr lang="en-IN" sz="1050" dirty="0"/>
                <a:t>10</a:t>
              </a:r>
            </a:p>
          </p:txBody>
        </p:sp>
        <p:sp>
          <p:nvSpPr>
            <p:cNvPr id="13" name="TextBox 12"/>
            <p:cNvSpPr txBox="1"/>
            <p:nvPr/>
          </p:nvSpPr>
          <p:spPr>
            <a:xfrm>
              <a:off x="9967868" y="2372798"/>
              <a:ext cx="335989" cy="338555"/>
            </a:xfrm>
            <a:prstGeom prst="rect">
              <a:avLst/>
            </a:prstGeom>
            <a:noFill/>
          </p:spPr>
          <p:txBody>
            <a:bodyPr wrap="none" rtlCol="0">
              <a:spAutoFit/>
            </a:bodyPr>
            <a:lstStyle/>
            <a:p>
              <a:r>
                <a:rPr lang="en-IN" sz="1050" dirty="0"/>
                <a:t>x</a:t>
              </a:r>
            </a:p>
          </p:txBody>
        </p:sp>
        <p:cxnSp>
          <p:nvCxnSpPr>
            <p:cNvPr id="14" name="Straight Connector 13"/>
            <p:cNvCxnSpPr/>
            <p:nvPr/>
          </p:nvCxnSpPr>
          <p:spPr>
            <a:xfrm>
              <a:off x="5957315" y="5737699"/>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11706" y="2405063"/>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7064" y="239553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150732" y="239553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2423" y="2890774"/>
              <a:ext cx="3527035" cy="338555"/>
            </a:xfrm>
            <a:prstGeom prst="rect">
              <a:avLst/>
            </a:prstGeom>
            <a:noFill/>
          </p:spPr>
          <p:txBody>
            <a:bodyPr wrap="none" rtlCol="0">
              <a:spAutoFit/>
            </a:bodyPr>
            <a:lstStyle/>
            <a:p>
              <a:r>
                <a:rPr lang="en-IN" sz="1050" dirty="0"/>
                <a:t>Same standard deviation different means</a:t>
              </a:r>
            </a:p>
          </p:txBody>
        </p:sp>
        <p:cxnSp>
          <p:nvCxnSpPr>
            <p:cNvPr id="19" name="Straight Connector 18"/>
            <p:cNvCxnSpPr/>
            <p:nvPr/>
          </p:nvCxnSpPr>
          <p:spPr>
            <a:xfrm>
              <a:off x="1977164" y="5890099"/>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Chart 19"/>
            <p:cNvGraphicFramePr>
              <a:graphicFrameLocks/>
            </p:cNvGraphicFramePr>
            <p:nvPr>
              <p:extLst/>
            </p:nvPr>
          </p:nvGraphicFramePr>
          <p:xfrm>
            <a:off x="2393373" y="3581401"/>
            <a:ext cx="7086600" cy="2356323"/>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p:cNvSpPr txBox="1"/>
            <p:nvPr/>
          </p:nvSpPr>
          <p:spPr>
            <a:xfrm>
              <a:off x="5780220" y="5959611"/>
              <a:ext cx="346677" cy="338555"/>
            </a:xfrm>
            <a:prstGeom prst="rect">
              <a:avLst/>
            </a:prstGeom>
            <a:noFill/>
          </p:spPr>
          <p:txBody>
            <a:bodyPr wrap="none" rtlCol="0">
              <a:spAutoFit/>
            </a:bodyPr>
            <a:lstStyle/>
            <a:p>
              <a:r>
                <a:rPr lang="en-IN" sz="1050" dirty="0"/>
                <a:t>0</a:t>
              </a:r>
            </a:p>
          </p:txBody>
        </p:sp>
        <p:sp>
          <p:nvSpPr>
            <p:cNvPr id="22" name="TextBox 21"/>
            <p:cNvSpPr txBox="1"/>
            <p:nvPr/>
          </p:nvSpPr>
          <p:spPr>
            <a:xfrm>
              <a:off x="3992423" y="6256755"/>
              <a:ext cx="3527035" cy="338555"/>
            </a:xfrm>
            <a:prstGeom prst="rect">
              <a:avLst/>
            </a:prstGeom>
            <a:noFill/>
          </p:spPr>
          <p:txBody>
            <a:bodyPr wrap="none" rtlCol="0">
              <a:spAutoFit/>
            </a:bodyPr>
            <a:lstStyle/>
            <a:p>
              <a:r>
                <a:rPr lang="en-IN" sz="1050" dirty="0"/>
                <a:t>Same mean different standard deviations</a:t>
              </a:r>
            </a:p>
          </p:txBody>
        </p:sp>
        <p:sp>
          <p:nvSpPr>
            <p:cNvPr id="23" name="TextBox 22"/>
            <p:cNvSpPr txBox="1"/>
            <p:nvPr/>
          </p:nvSpPr>
          <p:spPr>
            <a:xfrm>
              <a:off x="6118783" y="3729314"/>
              <a:ext cx="2212572" cy="338555"/>
            </a:xfrm>
            <a:prstGeom prst="rect">
              <a:avLst/>
            </a:prstGeom>
            <a:noFill/>
          </p:spPr>
          <p:txBody>
            <a:bodyPr wrap="none" rtlCol="0">
              <a:spAutoFit/>
            </a:bodyPr>
            <a:lstStyle/>
            <a:p>
              <a:r>
                <a:rPr lang="en-IN" sz="1050" dirty="0"/>
                <a:t>Standard deviation </a:t>
              </a:r>
              <a:r>
                <a:rPr lang="el-GR" sz="1050" dirty="0"/>
                <a:t>σ</a:t>
              </a:r>
              <a:r>
                <a:rPr lang="en-IN" sz="1050" dirty="0"/>
                <a:t> = 5</a:t>
              </a:r>
            </a:p>
          </p:txBody>
        </p:sp>
        <p:sp>
          <p:nvSpPr>
            <p:cNvPr id="24" name="TextBox 23"/>
            <p:cNvSpPr txBox="1"/>
            <p:nvPr/>
          </p:nvSpPr>
          <p:spPr>
            <a:xfrm>
              <a:off x="6721803" y="4699409"/>
              <a:ext cx="2313027" cy="338555"/>
            </a:xfrm>
            <a:prstGeom prst="rect">
              <a:avLst/>
            </a:prstGeom>
            <a:noFill/>
          </p:spPr>
          <p:txBody>
            <a:bodyPr wrap="none" rtlCol="0">
              <a:spAutoFit/>
            </a:bodyPr>
            <a:lstStyle/>
            <a:p>
              <a:r>
                <a:rPr lang="en-IN" sz="1050" dirty="0"/>
                <a:t>Standard deviation </a:t>
              </a:r>
              <a:r>
                <a:rPr lang="el-GR" sz="1050" dirty="0"/>
                <a:t>σ</a:t>
              </a:r>
              <a:r>
                <a:rPr lang="en-IN" sz="1050" dirty="0"/>
                <a:t> = 10</a:t>
              </a:r>
            </a:p>
          </p:txBody>
        </p:sp>
        <p:sp>
          <p:nvSpPr>
            <p:cNvPr id="25" name="TextBox 24"/>
            <p:cNvSpPr txBox="1"/>
            <p:nvPr/>
          </p:nvSpPr>
          <p:spPr>
            <a:xfrm>
              <a:off x="10009352" y="5798541"/>
              <a:ext cx="335989" cy="338555"/>
            </a:xfrm>
            <a:prstGeom prst="rect">
              <a:avLst/>
            </a:prstGeom>
            <a:noFill/>
          </p:spPr>
          <p:txBody>
            <a:bodyPr wrap="none" rtlCol="0">
              <a:spAutoFit/>
            </a:bodyPr>
            <a:lstStyle/>
            <a:p>
              <a:r>
                <a:rPr lang="en-IN" sz="1050" dirty="0"/>
                <a:t>x</a:t>
              </a:r>
            </a:p>
          </p:txBody>
        </p:sp>
      </p:grpSp>
    </p:spTree>
    <p:extLst>
      <p:ext uri="{BB962C8B-B14F-4D97-AF65-F5344CB8AC3E}">
        <p14:creationId xmlns:p14="http://schemas.microsoft.com/office/powerpoint/2010/main" val="3561581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950028" y="3992336"/>
            <a:ext cx="2950029"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177143" y="4536623"/>
            <a:ext cx="4506686"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701144" y="3393622"/>
            <a:ext cx="1469572" cy="119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1200148" y="776798"/>
            <a:ext cx="5829300" cy="400050"/>
          </a:xfrm>
          <a:prstGeom prst="rect">
            <a:avLst/>
          </a:prstGeom>
        </p:spPr>
        <p:txBody>
          <a:bodyPr vert="horz" lIns="68580" tIns="34290" rIns="68580" bIns="3429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The Normal Curve</a:t>
            </a:r>
          </a:p>
        </p:txBody>
      </p:sp>
      <p:sp>
        <p:nvSpPr>
          <p:cNvPr id="8" name="TextBox 7"/>
          <p:cNvSpPr txBox="1"/>
          <p:nvPr/>
        </p:nvSpPr>
        <p:spPr>
          <a:xfrm>
            <a:off x="4299858" y="5124451"/>
            <a:ext cx="250372" cy="369332"/>
          </a:xfrm>
          <a:prstGeom prst="rect">
            <a:avLst/>
          </a:prstGeom>
          <a:noFill/>
        </p:spPr>
        <p:txBody>
          <a:bodyPr wrap="square" rtlCol="0">
            <a:spAutoFit/>
          </a:bodyPr>
          <a:lstStyle/>
          <a:p>
            <a:r>
              <a:rPr lang="en-US" sz="1800" dirty="0">
                <a:sym typeface="Symbol"/>
              </a:rPr>
              <a:t></a:t>
            </a:r>
            <a:endParaRPr lang="en-US" sz="1800" dirty="0"/>
          </a:p>
        </p:txBody>
      </p:sp>
      <p:graphicFrame>
        <p:nvGraphicFramePr>
          <p:cNvPr id="10" name="Chart 9"/>
          <p:cNvGraphicFramePr/>
          <p:nvPr>
            <p:extLst/>
          </p:nvPr>
        </p:nvGraphicFramePr>
        <p:xfrm>
          <a:off x="1371600" y="1600200"/>
          <a:ext cx="6171605" cy="4286250"/>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Straight Connector 10"/>
          <p:cNvCxnSpPr/>
          <p:nvPr/>
        </p:nvCxnSpPr>
        <p:spPr>
          <a:xfrm rot="5400000">
            <a:off x="2679246" y="3343275"/>
            <a:ext cx="3486150"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960794"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3419470" y="3343276"/>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4932563"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198805" y="3332390"/>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4159688" y="3343275"/>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436811" y="3332390"/>
            <a:ext cx="3486150"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09454" y="5080909"/>
            <a:ext cx="628949" cy="369332"/>
          </a:xfrm>
          <a:prstGeom prst="rect">
            <a:avLst/>
          </a:prstGeom>
          <a:noFill/>
        </p:spPr>
        <p:txBody>
          <a:bodyPr wrap="square" rtlCol="0">
            <a:spAutoFit/>
          </a:bodyPr>
          <a:lstStyle/>
          <a:p>
            <a:r>
              <a:rPr lang="en-US" sz="1800" dirty="0">
                <a:sym typeface="Symbol"/>
              </a:rPr>
              <a:t>-3</a:t>
            </a:r>
            <a:endParaRPr lang="en-US" sz="1800" dirty="0"/>
          </a:p>
        </p:txBody>
      </p:sp>
      <p:sp>
        <p:nvSpPr>
          <p:cNvPr id="19" name="TextBox 18"/>
          <p:cNvSpPr txBox="1"/>
          <p:nvPr/>
        </p:nvSpPr>
        <p:spPr>
          <a:xfrm>
            <a:off x="2526714" y="5086354"/>
            <a:ext cx="679119" cy="369332"/>
          </a:xfrm>
          <a:prstGeom prst="rect">
            <a:avLst/>
          </a:prstGeom>
          <a:noFill/>
        </p:spPr>
        <p:txBody>
          <a:bodyPr wrap="square" rtlCol="0">
            <a:spAutoFit/>
          </a:bodyPr>
          <a:lstStyle/>
          <a:p>
            <a:pPr algn="ctr"/>
            <a:r>
              <a:rPr lang="en-US" sz="1800" dirty="0">
                <a:sym typeface="Symbol"/>
              </a:rPr>
              <a:t>-2</a:t>
            </a:r>
            <a:endParaRPr lang="en-US" sz="1800" dirty="0"/>
          </a:p>
        </p:txBody>
      </p:sp>
      <p:sp>
        <p:nvSpPr>
          <p:cNvPr id="20" name="TextBox 19"/>
          <p:cNvSpPr txBox="1"/>
          <p:nvPr/>
        </p:nvSpPr>
        <p:spPr>
          <a:xfrm>
            <a:off x="3298397" y="5113570"/>
            <a:ext cx="663981" cy="369332"/>
          </a:xfrm>
          <a:prstGeom prst="rect">
            <a:avLst/>
          </a:prstGeom>
          <a:noFill/>
        </p:spPr>
        <p:txBody>
          <a:bodyPr wrap="square" rtlCol="0">
            <a:spAutoFit/>
          </a:bodyPr>
          <a:lstStyle/>
          <a:p>
            <a:pPr algn="ctr"/>
            <a:r>
              <a:rPr lang="en-US" sz="1800" dirty="0">
                <a:sym typeface="Symbol"/>
              </a:rPr>
              <a:t>-1</a:t>
            </a:r>
            <a:endParaRPr lang="en-US" sz="1800" dirty="0"/>
          </a:p>
        </p:txBody>
      </p:sp>
      <p:sp>
        <p:nvSpPr>
          <p:cNvPr id="21" name="TextBox 20"/>
          <p:cNvSpPr txBox="1"/>
          <p:nvPr/>
        </p:nvSpPr>
        <p:spPr>
          <a:xfrm>
            <a:off x="4914852" y="5086358"/>
            <a:ext cx="511628" cy="369332"/>
          </a:xfrm>
          <a:prstGeom prst="rect">
            <a:avLst/>
          </a:prstGeom>
          <a:noFill/>
        </p:spPr>
        <p:txBody>
          <a:bodyPr wrap="square" rtlCol="0">
            <a:spAutoFit/>
          </a:bodyPr>
          <a:lstStyle/>
          <a:p>
            <a:pPr algn="ctr"/>
            <a:r>
              <a:rPr lang="en-US" sz="1800" dirty="0">
                <a:sym typeface="Symbol"/>
              </a:rPr>
              <a:t>1</a:t>
            </a:r>
            <a:endParaRPr lang="en-US" sz="1800" dirty="0"/>
          </a:p>
        </p:txBody>
      </p:sp>
      <p:sp>
        <p:nvSpPr>
          <p:cNvPr id="22" name="TextBox 21"/>
          <p:cNvSpPr txBox="1"/>
          <p:nvPr/>
        </p:nvSpPr>
        <p:spPr>
          <a:xfrm>
            <a:off x="5649625" y="5080918"/>
            <a:ext cx="511628" cy="369332"/>
          </a:xfrm>
          <a:prstGeom prst="rect">
            <a:avLst/>
          </a:prstGeom>
          <a:noFill/>
        </p:spPr>
        <p:txBody>
          <a:bodyPr wrap="square" rtlCol="0">
            <a:spAutoFit/>
          </a:bodyPr>
          <a:lstStyle/>
          <a:p>
            <a:pPr algn="ctr"/>
            <a:r>
              <a:rPr lang="en-US" sz="1800" dirty="0">
                <a:sym typeface="Symbol"/>
              </a:rPr>
              <a:t>2</a:t>
            </a:r>
            <a:endParaRPr lang="en-US" sz="1800" dirty="0"/>
          </a:p>
        </p:txBody>
      </p:sp>
      <p:sp>
        <p:nvSpPr>
          <p:cNvPr id="23" name="TextBox 22"/>
          <p:cNvSpPr txBox="1"/>
          <p:nvPr/>
        </p:nvSpPr>
        <p:spPr>
          <a:xfrm>
            <a:off x="6427941" y="5086363"/>
            <a:ext cx="511628" cy="369332"/>
          </a:xfrm>
          <a:prstGeom prst="rect">
            <a:avLst/>
          </a:prstGeom>
          <a:noFill/>
        </p:spPr>
        <p:txBody>
          <a:bodyPr wrap="square" rtlCol="0">
            <a:spAutoFit/>
          </a:bodyPr>
          <a:lstStyle/>
          <a:p>
            <a:pPr algn="ctr"/>
            <a:r>
              <a:rPr lang="en-US" sz="1800" dirty="0">
                <a:sym typeface="Symbol"/>
              </a:rPr>
              <a:t>3</a:t>
            </a:r>
            <a:endParaRPr lang="en-US" sz="1800" dirty="0"/>
          </a:p>
        </p:txBody>
      </p:sp>
      <p:sp>
        <p:nvSpPr>
          <p:cNvPr id="24" name="TextBox 23"/>
          <p:cNvSpPr txBox="1"/>
          <p:nvPr/>
        </p:nvSpPr>
        <p:spPr>
          <a:xfrm>
            <a:off x="4000500" y="3818165"/>
            <a:ext cx="800100" cy="646331"/>
          </a:xfrm>
          <a:prstGeom prst="rect">
            <a:avLst/>
          </a:prstGeom>
          <a:solidFill>
            <a:schemeClr val="bg1"/>
          </a:solidFill>
        </p:spPr>
        <p:txBody>
          <a:bodyPr wrap="square" rtlCol="0">
            <a:spAutoFit/>
          </a:bodyPr>
          <a:lstStyle/>
          <a:p>
            <a:pPr algn="ctr"/>
            <a:r>
              <a:rPr lang="en-US" sz="1800" dirty="0">
                <a:sym typeface="Symbol"/>
              </a:rPr>
              <a:t>95.5%</a:t>
            </a:r>
            <a:endParaRPr lang="en-US" sz="1800" dirty="0"/>
          </a:p>
        </p:txBody>
      </p:sp>
      <p:sp>
        <p:nvSpPr>
          <p:cNvPr id="25" name="TextBox 24"/>
          <p:cNvSpPr txBox="1"/>
          <p:nvPr/>
        </p:nvSpPr>
        <p:spPr>
          <a:xfrm>
            <a:off x="4114798" y="3219450"/>
            <a:ext cx="620486" cy="646331"/>
          </a:xfrm>
          <a:prstGeom prst="rect">
            <a:avLst/>
          </a:prstGeom>
          <a:solidFill>
            <a:schemeClr val="bg1"/>
          </a:solidFill>
        </p:spPr>
        <p:txBody>
          <a:bodyPr wrap="square" rtlCol="0">
            <a:spAutoFit/>
          </a:bodyPr>
          <a:lstStyle/>
          <a:p>
            <a:pPr algn="ctr"/>
            <a:r>
              <a:rPr lang="en-US" sz="1800" dirty="0">
                <a:sym typeface="Symbol"/>
              </a:rPr>
              <a:t>68%</a:t>
            </a:r>
            <a:endParaRPr lang="en-US" sz="1800" dirty="0"/>
          </a:p>
        </p:txBody>
      </p:sp>
      <p:sp>
        <p:nvSpPr>
          <p:cNvPr id="26" name="TextBox 25"/>
          <p:cNvSpPr txBox="1"/>
          <p:nvPr/>
        </p:nvSpPr>
        <p:spPr>
          <a:xfrm>
            <a:off x="3951565" y="4362451"/>
            <a:ext cx="947047" cy="646331"/>
          </a:xfrm>
          <a:prstGeom prst="rect">
            <a:avLst/>
          </a:prstGeom>
          <a:solidFill>
            <a:schemeClr val="bg1"/>
          </a:solidFill>
        </p:spPr>
        <p:txBody>
          <a:bodyPr wrap="square" rtlCol="0">
            <a:spAutoFit/>
          </a:bodyPr>
          <a:lstStyle/>
          <a:p>
            <a:pPr algn="ctr"/>
            <a:r>
              <a:rPr lang="en-US" sz="1800" dirty="0">
                <a:sym typeface="Symbol"/>
              </a:rPr>
              <a:t>99.75%</a:t>
            </a:r>
            <a:endParaRPr lang="en-US" sz="1800" dirty="0"/>
          </a:p>
        </p:txBody>
      </p:sp>
    </p:spTree>
    <p:extLst>
      <p:ext uri="{BB962C8B-B14F-4D97-AF65-F5344CB8AC3E}">
        <p14:creationId xmlns:p14="http://schemas.microsoft.com/office/powerpoint/2010/main" val="6895520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62" y="614107"/>
            <a:ext cx="7886700" cy="994172"/>
          </a:xfrm>
        </p:spPr>
        <p:txBody>
          <a:bodyPr>
            <a:normAutofit/>
          </a:bodyPr>
          <a:lstStyle/>
          <a:p>
            <a:r>
              <a:rPr lang="en-US" sz="2700" b="1" dirty="0" smtClean="0"/>
              <a:t>   Normal </a:t>
            </a:r>
            <a:r>
              <a:rPr lang="en-US" sz="2700" b="1" dirty="0"/>
              <a:t>distribution table</a:t>
            </a:r>
          </a:p>
        </p:txBody>
      </p:sp>
      <p:graphicFrame>
        <p:nvGraphicFramePr>
          <p:cNvPr id="27" name="Table 26"/>
          <p:cNvGraphicFramePr>
            <a:graphicFrameLocks noGrp="1"/>
          </p:cNvGraphicFramePr>
          <p:nvPr>
            <p:extLst/>
          </p:nvPr>
        </p:nvGraphicFramePr>
        <p:xfrm>
          <a:off x="2257861" y="1408538"/>
          <a:ext cx="4832256" cy="4557280"/>
        </p:xfrm>
        <a:graphic>
          <a:graphicData uri="http://schemas.openxmlformats.org/drawingml/2006/table">
            <a:tbl>
              <a:tblPr>
                <a:tableStyleId>{5C22544A-7EE6-4342-B048-85BDC9FD1C3A}</a:tableStyleId>
              </a:tblPr>
              <a:tblGrid>
                <a:gridCol w="579146">
                  <a:extLst>
                    <a:ext uri="{9D8B030D-6E8A-4147-A177-3AD203B41FA5}">
                      <a16:colId xmlns:a16="http://schemas.microsoft.com/office/drawing/2014/main" xmlns="" val="20000"/>
                    </a:ext>
                  </a:extLst>
                </a:gridCol>
                <a:gridCol w="425311">
                  <a:extLst>
                    <a:ext uri="{9D8B030D-6E8A-4147-A177-3AD203B41FA5}">
                      <a16:colId xmlns:a16="http://schemas.microsoft.com/office/drawing/2014/main" xmlns="" val="20001"/>
                    </a:ext>
                  </a:extLst>
                </a:gridCol>
                <a:gridCol w="425311">
                  <a:extLst>
                    <a:ext uri="{9D8B030D-6E8A-4147-A177-3AD203B41FA5}">
                      <a16:colId xmlns:a16="http://schemas.microsoft.com/office/drawing/2014/main" xmlns="" val="20002"/>
                    </a:ext>
                  </a:extLst>
                </a:gridCol>
                <a:gridCol w="425311">
                  <a:extLst>
                    <a:ext uri="{9D8B030D-6E8A-4147-A177-3AD203B41FA5}">
                      <a16:colId xmlns:a16="http://schemas.microsoft.com/office/drawing/2014/main" xmlns="" val="20003"/>
                    </a:ext>
                  </a:extLst>
                </a:gridCol>
                <a:gridCol w="425311">
                  <a:extLst>
                    <a:ext uri="{9D8B030D-6E8A-4147-A177-3AD203B41FA5}">
                      <a16:colId xmlns:a16="http://schemas.microsoft.com/office/drawing/2014/main" xmlns="" val="20004"/>
                    </a:ext>
                  </a:extLst>
                </a:gridCol>
                <a:gridCol w="425311">
                  <a:extLst>
                    <a:ext uri="{9D8B030D-6E8A-4147-A177-3AD203B41FA5}">
                      <a16:colId xmlns:a16="http://schemas.microsoft.com/office/drawing/2014/main" xmlns="" val="20005"/>
                    </a:ext>
                  </a:extLst>
                </a:gridCol>
                <a:gridCol w="425311">
                  <a:extLst>
                    <a:ext uri="{9D8B030D-6E8A-4147-A177-3AD203B41FA5}">
                      <a16:colId xmlns:a16="http://schemas.microsoft.com/office/drawing/2014/main" xmlns="" val="20006"/>
                    </a:ext>
                  </a:extLst>
                </a:gridCol>
                <a:gridCol w="425311">
                  <a:extLst>
                    <a:ext uri="{9D8B030D-6E8A-4147-A177-3AD203B41FA5}">
                      <a16:colId xmlns:a16="http://schemas.microsoft.com/office/drawing/2014/main" xmlns="" val="20007"/>
                    </a:ext>
                  </a:extLst>
                </a:gridCol>
                <a:gridCol w="425311">
                  <a:extLst>
                    <a:ext uri="{9D8B030D-6E8A-4147-A177-3AD203B41FA5}">
                      <a16:colId xmlns:a16="http://schemas.microsoft.com/office/drawing/2014/main" xmlns="" val="20008"/>
                    </a:ext>
                  </a:extLst>
                </a:gridCol>
                <a:gridCol w="425311">
                  <a:extLst>
                    <a:ext uri="{9D8B030D-6E8A-4147-A177-3AD203B41FA5}">
                      <a16:colId xmlns:a16="http://schemas.microsoft.com/office/drawing/2014/main" xmlns="" val="20009"/>
                    </a:ext>
                  </a:extLst>
                </a:gridCol>
                <a:gridCol w="425311">
                  <a:extLst>
                    <a:ext uri="{9D8B030D-6E8A-4147-A177-3AD203B41FA5}">
                      <a16:colId xmlns:a16="http://schemas.microsoft.com/office/drawing/2014/main" xmlns="" val="20010"/>
                    </a:ext>
                  </a:extLst>
                </a:gridCol>
              </a:tblGrid>
              <a:tr h="142415">
                <a:tc>
                  <a:txBody>
                    <a:bodyPr/>
                    <a:lstStyle/>
                    <a:p>
                      <a:pPr algn="ctr" fontAlgn="b"/>
                      <a:r>
                        <a:rPr lang="en-IN" sz="900" u="none" strike="noStrike" dirty="0">
                          <a:effectLst/>
                        </a:rPr>
                        <a:t>z</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0.01</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0.02</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0.03</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0.04</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0.05</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0.06</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0.07</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0.08</a:t>
                      </a:r>
                      <a:endParaRPr lang="en-IN" sz="900" b="1"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0.09</a:t>
                      </a:r>
                      <a:endParaRPr lang="en-IN" sz="900" b="1"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42415">
                <a:tc>
                  <a:txBody>
                    <a:bodyPr/>
                    <a:lstStyle/>
                    <a:p>
                      <a:pPr algn="ctr" fontAlgn="b"/>
                      <a:r>
                        <a:rPr lang="en-IN" sz="900" u="none" strike="noStrike" dirty="0">
                          <a:effectLst/>
                        </a:rPr>
                        <a:t>0.0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.0000</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.0040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.0080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.0120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.0160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.0199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.0239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.0279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.0319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.0359</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01"/>
                  </a:ext>
                </a:extLst>
              </a:tr>
              <a:tr h="142415">
                <a:tc>
                  <a:txBody>
                    <a:bodyPr/>
                    <a:lstStyle/>
                    <a:p>
                      <a:pPr algn="ctr" fontAlgn="b"/>
                      <a:r>
                        <a:rPr lang="en-IN" sz="900" u="none" strike="noStrike" dirty="0">
                          <a:effectLst/>
                        </a:rPr>
                        <a:t>0.1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.0398</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.0438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.0478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.0517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.0596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.0636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.0675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.0714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.0753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2"/>
                  </a:ext>
                </a:extLst>
              </a:tr>
              <a:tr h="142415">
                <a:tc>
                  <a:txBody>
                    <a:bodyPr/>
                    <a:lstStyle/>
                    <a:p>
                      <a:pPr algn="ctr" fontAlgn="b"/>
                      <a:r>
                        <a:rPr lang="en-IN" sz="900" u="none" strike="noStrike">
                          <a:effectLst/>
                        </a:rPr>
                        <a:t>0.2</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noFill/>
                  </a:tcPr>
                </a:tc>
                <a:tc>
                  <a:txBody>
                    <a:bodyPr/>
                    <a:lstStyle/>
                    <a:p>
                      <a:pPr algn="ctr" fontAlgn="b"/>
                      <a:r>
                        <a:rPr lang="en-IN" sz="900" u="none" strike="noStrike">
                          <a:effectLst/>
                        </a:rPr>
                        <a:t>.0793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mpd="sng">
                      <a:noFill/>
                    </a:lnB>
                    <a:noFill/>
                  </a:tcPr>
                </a:tc>
                <a:tc>
                  <a:txBody>
                    <a:bodyPr/>
                    <a:lstStyle/>
                    <a:p>
                      <a:pPr algn="ctr" fontAlgn="b"/>
                      <a:r>
                        <a:rPr lang="en-IN" sz="900" u="none" strike="noStrike">
                          <a:effectLst/>
                        </a:rPr>
                        <a:t>.0832</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.0871</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.0910</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.0948</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.0987</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.1026</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.1064</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.1103</a:t>
                      </a:r>
                      <a:endParaRPr lang="en-IN" sz="900" b="0" i="0" u="none" strike="noStrike">
                        <a:solidFill>
                          <a:srgbClr val="000000"/>
                        </a:solidFill>
                        <a:effectLst/>
                        <a:latin typeface="Calibri" panose="020F0502020204030204" pitchFamily="34" charset="0"/>
                      </a:endParaRPr>
                    </a:p>
                  </a:txBody>
                  <a:tcPr marL="5255" marR="5255" marT="5255" marB="0" anchor="b">
                    <a:lnB w="12700" cmpd="sng">
                      <a:noFill/>
                    </a:lnB>
                    <a:noFill/>
                  </a:tcPr>
                </a:tc>
                <a:tc>
                  <a:txBody>
                    <a:bodyPr/>
                    <a:lstStyle/>
                    <a:p>
                      <a:pPr algn="ctr" fontAlgn="b"/>
                      <a:r>
                        <a:rPr lang="en-IN" sz="900" u="none" strike="noStrike">
                          <a:effectLst/>
                        </a:rPr>
                        <a:t>.1141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mpd="sng">
                      <a:noFill/>
                    </a:lnB>
                    <a:noFill/>
                  </a:tcPr>
                </a:tc>
                <a:extLst>
                  <a:ext uri="{0D108BD9-81ED-4DB2-BD59-A6C34878D82A}">
                    <a16:rowId xmlns:a16="http://schemas.microsoft.com/office/drawing/2014/main" xmlns="" val="10003"/>
                  </a:ext>
                </a:extLst>
              </a:tr>
              <a:tr h="142415">
                <a:tc>
                  <a:txBody>
                    <a:bodyPr/>
                    <a:lstStyle/>
                    <a:p>
                      <a:pPr algn="ctr" fontAlgn="b"/>
                      <a:r>
                        <a:rPr lang="en-IN" sz="900" u="none" strike="noStrike" dirty="0">
                          <a:effectLst/>
                        </a:rPr>
                        <a:t>0.3</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a:effectLst/>
                        </a:rPr>
                        <a:t>.1179</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.1217</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.1255</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.1293</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.1331</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.1368</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.1406</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.1443</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.1480</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u="none" strike="noStrike" dirty="0">
                          <a:effectLst/>
                        </a:rPr>
                        <a:t>.1517</a:t>
                      </a:r>
                      <a:endParaRPr lang="en-IN" sz="900" b="0" i="0" u="none" strike="noStrike" dirty="0">
                        <a:solidFill>
                          <a:srgbClr val="000000"/>
                        </a:solidFill>
                        <a:effectLst/>
                        <a:latin typeface="Calibri" panose="020F0502020204030204" pitchFamily="34" charset="0"/>
                      </a:endParaRPr>
                    </a:p>
                  </a:txBody>
                  <a:tcPr marL="5255" marR="5255" marT="525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42415">
                <a:tc>
                  <a:txBody>
                    <a:bodyPr/>
                    <a:lstStyle/>
                    <a:p>
                      <a:pPr algn="ctr" fontAlgn="b"/>
                      <a:r>
                        <a:rPr lang="en-IN" sz="900" u="none" strike="noStrike" dirty="0">
                          <a:effectLst/>
                        </a:rPr>
                        <a:t>0.4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.1554</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.1591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.1628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.1664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.1700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.1736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.1772</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.1844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.1879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142415">
                <a:tc>
                  <a:txBody>
                    <a:bodyPr/>
                    <a:lstStyle/>
                    <a:p>
                      <a:pPr algn="ctr" fontAlgn="b"/>
                      <a:r>
                        <a:rPr lang="en-IN" sz="900" u="none" strike="noStrike" dirty="0">
                          <a:effectLst/>
                        </a:rPr>
                        <a:t>0.5</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.1915</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.1950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.1985</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.2019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.2054</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.2088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.2123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.2157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.2190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.2224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06"/>
                  </a:ext>
                </a:extLst>
              </a:tr>
              <a:tr h="142415">
                <a:tc>
                  <a:txBody>
                    <a:bodyPr/>
                    <a:lstStyle/>
                    <a:p>
                      <a:pPr algn="ctr" fontAlgn="b"/>
                      <a:r>
                        <a:rPr lang="en-IN" sz="900" u="none" strike="noStrike">
                          <a:effectLst/>
                        </a:rPr>
                        <a:t>0.6</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.2257</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.2291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.2324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.2389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.2422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.2454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.2486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.2517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.2549</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7"/>
                  </a:ext>
                </a:extLst>
              </a:tr>
              <a:tr h="142415">
                <a:tc>
                  <a:txBody>
                    <a:bodyPr/>
                    <a:lstStyle/>
                    <a:p>
                      <a:pPr algn="ctr" fontAlgn="b"/>
                      <a:r>
                        <a:rPr lang="en-IN" sz="900" u="none" strike="noStrike">
                          <a:effectLst/>
                        </a:rPr>
                        <a:t>0.7</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.2580</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.2611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.2642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.2673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.2704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.2734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.2794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.2823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.2852</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8"/>
                  </a:ext>
                </a:extLst>
              </a:tr>
              <a:tr h="142415">
                <a:tc>
                  <a:txBody>
                    <a:bodyPr/>
                    <a:lstStyle/>
                    <a:p>
                      <a:pPr algn="ctr" fontAlgn="b"/>
                      <a:r>
                        <a:rPr lang="en-IN" sz="900" u="none" strike="noStrike" dirty="0">
                          <a:effectLst/>
                        </a:rPr>
                        <a:t>0.8</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.2881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.2910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.2939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.2967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.2995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.3023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.3051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.3078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.3106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.3133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9"/>
                  </a:ext>
                </a:extLst>
              </a:tr>
              <a:tr h="142415">
                <a:tc>
                  <a:txBody>
                    <a:bodyPr/>
                    <a:lstStyle/>
                    <a:p>
                      <a:pPr algn="ctr" fontAlgn="b"/>
                      <a:r>
                        <a:rPr lang="en-IN" sz="900" u="none" strike="noStrike" dirty="0">
                          <a:effectLst/>
                        </a:rPr>
                        <a:t>0.9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.3159</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.3186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.3212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.3238</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.3264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.3289</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.3315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.3340</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.3365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.3389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0"/>
                  </a:ext>
                </a:extLst>
              </a:tr>
              <a:tr h="142415">
                <a:tc>
                  <a:txBody>
                    <a:bodyPr/>
                    <a:lstStyle/>
                    <a:p>
                      <a:pPr algn="ctr" fontAlgn="b"/>
                      <a:r>
                        <a:rPr lang="en-IN" sz="900" u="none" strike="noStrike">
                          <a:effectLst/>
                        </a:rPr>
                        <a:t>1.0</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.3413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.3438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.3461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.3485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.3508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.3531</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.3554</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.3577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.3599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.3621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11"/>
                  </a:ext>
                </a:extLst>
              </a:tr>
              <a:tr h="142415">
                <a:tc>
                  <a:txBody>
                    <a:bodyPr/>
                    <a:lstStyle/>
                    <a:p>
                      <a:pPr algn="ctr" fontAlgn="b"/>
                      <a:r>
                        <a:rPr lang="en-IN" sz="900" u="none" strike="noStrike" dirty="0">
                          <a:effectLst/>
                        </a:rPr>
                        <a:t>1.1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.3643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.3665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.3686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.3708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.3729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.3770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.3790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.3810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.3830</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2"/>
                  </a:ext>
                </a:extLst>
              </a:tr>
              <a:tr h="142415">
                <a:tc>
                  <a:txBody>
                    <a:bodyPr/>
                    <a:lstStyle/>
                    <a:p>
                      <a:pPr algn="ctr" fontAlgn="b"/>
                      <a:r>
                        <a:rPr lang="en-IN" sz="900" u="none" strike="noStrike" dirty="0">
                          <a:effectLst/>
                        </a:rPr>
                        <a:t>1.2</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.3849</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.3869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.3888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.3907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.3944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.3980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.3997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.4015</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3"/>
                  </a:ext>
                </a:extLst>
              </a:tr>
              <a:tr h="142415">
                <a:tc>
                  <a:txBody>
                    <a:bodyPr/>
                    <a:lstStyle/>
                    <a:p>
                      <a:pPr algn="ctr" fontAlgn="b"/>
                      <a:r>
                        <a:rPr lang="en-IN" sz="900" u="none" strike="noStrike">
                          <a:effectLst/>
                        </a:rPr>
                        <a:t>1.3</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.4032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.4049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.4066</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.4082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.4099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.4115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.4131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.4147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.4177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4"/>
                  </a:ext>
                </a:extLst>
              </a:tr>
              <a:tr h="142415">
                <a:tc>
                  <a:txBody>
                    <a:bodyPr/>
                    <a:lstStyle/>
                    <a:p>
                      <a:pPr algn="ctr" fontAlgn="b"/>
                      <a:r>
                        <a:rPr lang="en-IN" sz="900" u="none" strike="noStrike" dirty="0">
                          <a:effectLst/>
                        </a:rPr>
                        <a:t>1.4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.4192</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.4207</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.4222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.4236</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.4251</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.4265</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.4279</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.4292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.4306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.4319</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5"/>
                  </a:ext>
                </a:extLst>
              </a:tr>
              <a:tr h="142415">
                <a:tc>
                  <a:txBody>
                    <a:bodyPr/>
                    <a:lstStyle/>
                    <a:p>
                      <a:pPr algn="ctr" fontAlgn="b"/>
                      <a:r>
                        <a:rPr lang="en-IN" sz="900" u="none" strike="noStrike">
                          <a:effectLst/>
                        </a:rPr>
                        <a:t>1.5</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.4332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.4345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.4357</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.4370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.4382</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.4394</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.4406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.4418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.4429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.4441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16"/>
                  </a:ext>
                </a:extLst>
              </a:tr>
              <a:tr h="142415">
                <a:tc>
                  <a:txBody>
                    <a:bodyPr/>
                    <a:lstStyle/>
                    <a:p>
                      <a:pPr algn="ctr" fontAlgn="b"/>
                      <a:r>
                        <a:rPr lang="en-IN" sz="900" u="none" strike="noStrike">
                          <a:effectLst/>
                        </a:rPr>
                        <a:t>1.6</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.4452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.4463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.4474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.4484</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.4495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.4505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.4515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.4535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.4545</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7"/>
                  </a:ext>
                </a:extLst>
              </a:tr>
              <a:tr h="142415">
                <a:tc>
                  <a:txBody>
                    <a:bodyPr/>
                    <a:lstStyle/>
                    <a:p>
                      <a:pPr algn="ctr" fontAlgn="b"/>
                      <a:r>
                        <a:rPr lang="en-IN" sz="900" u="none" strike="noStrike" dirty="0">
                          <a:effectLst/>
                        </a:rPr>
                        <a:t>1.7</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.4554</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.4564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.4582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.4591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.4599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.4608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.4616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.4625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.4633</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8"/>
                  </a:ext>
                </a:extLst>
              </a:tr>
              <a:tr h="142415">
                <a:tc>
                  <a:txBody>
                    <a:bodyPr/>
                    <a:lstStyle/>
                    <a:p>
                      <a:pPr algn="ctr" fontAlgn="b"/>
                      <a:r>
                        <a:rPr lang="en-IN" sz="900" u="none" strike="noStrike">
                          <a:effectLst/>
                        </a:rPr>
                        <a:t>1.8</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.4641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.4649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.4656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.4671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.4686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.4693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.4699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.4706</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19"/>
                  </a:ext>
                </a:extLst>
              </a:tr>
              <a:tr h="142415">
                <a:tc>
                  <a:txBody>
                    <a:bodyPr/>
                    <a:lstStyle/>
                    <a:p>
                      <a:pPr algn="ctr" fontAlgn="b"/>
                      <a:r>
                        <a:rPr lang="en-IN" sz="900" u="none" strike="noStrike" dirty="0">
                          <a:effectLst/>
                        </a:rPr>
                        <a:t>1.9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.4713</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.4719</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.4726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.4732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.4738</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.4744</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.4750</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.4756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.4761</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.4767</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20"/>
                  </a:ext>
                </a:extLst>
              </a:tr>
              <a:tr h="142415">
                <a:tc>
                  <a:txBody>
                    <a:bodyPr/>
                    <a:lstStyle/>
                    <a:p>
                      <a:pPr algn="ctr" fontAlgn="b"/>
                      <a:r>
                        <a:rPr lang="en-IN" sz="900" u="none" strike="noStrike" dirty="0">
                          <a:effectLst/>
                        </a:rPr>
                        <a:t>2.0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.4772</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.4778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.4783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.4793</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.4798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.4803</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.4808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.4812</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.4817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21"/>
                  </a:ext>
                </a:extLst>
              </a:tr>
              <a:tr h="142415">
                <a:tc>
                  <a:txBody>
                    <a:bodyPr/>
                    <a:lstStyle/>
                    <a:p>
                      <a:pPr algn="ctr" fontAlgn="b"/>
                      <a:r>
                        <a:rPr lang="en-IN" sz="900" u="none" strike="noStrike" dirty="0">
                          <a:effectLst/>
                        </a:rPr>
                        <a:t>2.1</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.4821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.4826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.4838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.4842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.4846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.4857</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2"/>
                  </a:ext>
                </a:extLst>
              </a:tr>
              <a:tr h="142415">
                <a:tc>
                  <a:txBody>
                    <a:bodyPr/>
                    <a:lstStyle/>
                    <a:p>
                      <a:pPr algn="ctr" fontAlgn="b"/>
                      <a:r>
                        <a:rPr lang="en-IN" sz="900" u="none" strike="noStrike" dirty="0">
                          <a:effectLst/>
                        </a:rPr>
                        <a:t>2.2</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.4861</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.4864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.4868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.4871</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.4878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.4887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.4890</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3"/>
                  </a:ext>
                </a:extLst>
              </a:tr>
              <a:tr h="142415">
                <a:tc>
                  <a:txBody>
                    <a:bodyPr/>
                    <a:lstStyle/>
                    <a:p>
                      <a:pPr algn="ctr" fontAlgn="b"/>
                      <a:r>
                        <a:rPr lang="en-IN" sz="900" u="none" strike="noStrike">
                          <a:effectLst/>
                        </a:rPr>
                        <a:t>2.3</a:t>
                      </a:r>
                      <a:endParaRPr lang="en-IN" sz="900" b="1"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.4893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.4896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.4898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.4901</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.4904</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.4909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.4916</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4"/>
                  </a:ext>
                </a:extLst>
              </a:tr>
              <a:tr h="142415">
                <a:tc>
                  <a:txBody>
                    <a:bodyPr/>
                    <a:lstStyle/>
                    <a:p>
                      <a:pPr algn="ctr" fontAlgn="b"/>
                      <a:r>
                        <a:rPr lang="en-IN" sz="900" u="none" strike="noStrike" dirty="0">
                          <a:effectLst/>
                        </a:rPr>
                        <a:t>2.4</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.4918</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.4920</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.4922</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.4925</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.4927</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.4929</a:t>
                      </a:r>
                      <a:endParaRPr lang="en-IN" sz="900" b="0" i="0" u="none" strike="noStrike">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.4931</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.4936</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25"/>
                  </a:ext>
                </a:extLst>
              </a:tr>
              <a:tr h="142415">
                <a:tc>
                  <a:txBody>
                    <a:bodyPr/>
                    <a:lstStyle/>
                    <a:p>
                      <a:pPr algn="ctr" fontAlgn="b"/>
                      <a:r>
                        <a:rPr lang="en-IN" sz="900" u="none" strike="noStrike" dirty="0">
                          <a:effectLst/>
                        </a:rPr>
                        <a:t>2.5</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.4938</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.4940</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.4941</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.4943</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.4945</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.4946</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dirty="0">
                          <a:effectLst/>
                        </a:rPr>
                        <a:t>.4948</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.4949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.4951</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noFill/>
                  </a:tcPr>
                </a:tc>
                <a:tc>
                  <a:txBody>
                    <a:bodyPr/>
                    <a:lstStyle/>
                    <a:p>
                      <a:pPr algn="ctr" fontAlgn="b"/>
                      <a:r>
                        <a:rPr lang="en-IN" sz="900" u="none" strike="noStrike">
                          <a:effectLst/>
                        </a:rPr>
                        <a:t>.4952</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xmlns="" val="10026"/>
                  </a:ext>
                </a:extLst>
              </a:tr>
              <a:tr h="142415">
                <a:tc>
                  <a:txBody>
                    <a:bodyPr/>
                    <a:lstStyle/>
                    <a:p>
                      <a:pPr algn="ctr" fontAlgn="b"/>
                      <a:r>
                        <a:rPr lang="en-IN" sz="900" u="none" strike="noStrike" dirty="0">
                          <a:effectLst/>
                        </a:rPr>
                        <a:t>2.6</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.4953</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.4955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.4959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7"/>
                  </a:ext>
                </a:extLst>
              </a:tr>
              <a:tr h="142415">
                <a:tc>
                  <a:txBody>
                    <a:bodyPr/>
                    <a:lstStyle/>
                    <a:p>
                      <a:pPr algn="ctr" fontAlgn="b"/>
                      <a:r>
                        <a:rPr lang="en-IN" sz="900" u="none" strike="noStrike" dirty="0">
                          <a:effectLst/>
                        </a:rPr>
                        <a:t>2.7</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.4965</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.4966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.4968</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.4969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.4970</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.4971</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.4972</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.4973</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.4974</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8"/>
                  </a:ext>
                </a:extLst>
              </a:tr>
              <a:tr h="142415">
                <a:tc>
                  <a:txBody>
                    <a:bodyPr/>
                    <a:lstStyle/>
                    <a:p>
                      <a:pPr algn="ctr" fontAlgn="b"/>
                      <a:r>
                        <a:rPr lang="en-IN" sz="900" u="none" strike="noStrike" dirty="0">
                          <a:effectLst/>
                        </a:rPr>
                        <a:t>2.8</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b"/>
                      <a:r>
                        <a:rPr lang="en-IN" sz="900" u="none" strike="noStrike">
                          <a:effectLst/>
                        </a:rPr>
                        <a:t>.4974</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noFill/>
                  </a:tcPr>
                </a:tc>
                <a:tc>
                  <a:txBody>
                    <a:bodyPr/>
                    <a:lstStyle/>
                    <a:p>
                      <a:pPr algn="ctr" fontAlgn="b"/>
                      <a:r>
                        <a:rPr lang="en-IN" sz="900" u="none" strike="noStrike">
                          <a:effectLst/>
                        </a:rPr>
                        <a:t>.4975</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.4976</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.4977</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dirty="0">
                          <a:effectLst/>
                        </a:rPr>
                        <a:t>.4978</a:t>
                      </a:r>
                      <a:endParaRPr lang="en-IN" sz="900" b="0" i="0" u="none" strike="noStrike" dirty="0">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.4979</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.4980</a:t>
                      </a:r>
                      <a:endParaRPr lang="en-IN" sz="900" b="0" i="0" u="none" strike="noStrike">
                        <a:solidFill>
                          <a:srgbClr val="000000"/>
                        </a:solidFill>
                        <a:effectLst/>
                        <a:latin typeface="Calibri" panose="020F0502020204030204" pitchFamily="34" charset="0"/>
                      </a:endParaRPr>
                    </a:p>
                  </a:txBody>
                  <a:tcPr marL="5255" marR="5255" marT="5255" marB="0" anchor="b">
                    <a:noFill/>
                  </a:tcPr>
                </a:tc>
                <a:tc>
                  <a:txBody>
                    <a:bodyPr/>
                    <a:lstStyle/>
                    <a:p>
                      <a:pPr algn="ctr" fontAlgn="b"/>
                      <a:r>
                        <a:rPr lang="en-IN" sz="900" u="none" strike="noStrike">
                          <a:effectLst/>
                        </a:rPr>
                        <a:t>.4981</a:t>
                      </a:r>
                      <a:endParaRPr lang="en-IN" sz="900" b="0" i="0" u="none" strike="noStrike">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29"/>
                  </a:ext>
                </a:extLst>
              </a:tr>
              <a:tr h="142415">
                <a:tc>
                  <a:txBody>
                    <a:bodyPr/>
                    <a:lstStyle/>
                    <a:p>
                      <a:pPr algn="ctr" fontAlgn="b"/>
                      <a:r>
                        <a:rPr lang="en-IN" sz="900" u="none" strike="noStrike" dirty="0">
                          <a:effectLst/>
                        </a:rPr>
                        <a:t>2.9</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.4981</a:t>
                      </a:r>
                      <a:endParaRPr lang="en-IN" sz="900" b="0"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.4982</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.4983</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.4984</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.4985</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.4986</a:t>
                      </a:r>
                      <a:endParaRPr lang="en-IN" sz="900" b="0" i="0" u="none" strike="noStrike" dirty="0">
                        <a:solidFill>
                          <a:srgbClr val="000000"/>
                        </a:solidFill>
                        <a:effectLst/>
                        <a:latin typeface="Calibri" panose="020F0502020204030204" pitchFamily="34" charset="0"/>
                      </a:endParaRPr>
                    </a:p>
                  </a:txBody>
                  <a:tcPr marL="5255" marR="5255" marT="5255" marB="0" anchor="b">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.4986</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30"/>
                  </a:ext>
                </a:extLst>
              </a:tr>
              <a:tr h="142415">
                <a:tc>
                  <a:txBody>
                    <a:bodyPr/>
                    <a:lstStyle/>
                    <a:p>
                      <a:pPr algn="ctr" fontAlgn="b"/>
                      <a:r>
                        <a:rPr lang="en-IN" sz="900" u="none" strike="noStrike" dirty="0">
                          <a:effectLst/>
                        </a:rPr>
                        <a:t>3.0</a:t>
                      </a:r>
                      <a:endParaRPr lang="en-IN" sz="900" b="1" i="0" u="none" strike="noStrike" dirty="0">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.4987</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.4988</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a:effectLst/>
                        </a:rPr>
                        <a:t>.4989</a:t>
                      </a:r>
                      <a:endParaRPr lang="en-IN" sz="900" b="0" i="0" u="none" strike="noStrike">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.4989</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.4989</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.4990</a:t>
                      </a:r>
                      <a:endParaRPr lang="en-IN" sz="900" b="0" i="0" u="none" strike="noStrike" dirty="0">
                        <a:solidFill>
                          <a:srgbClr val="000000"/>
                        </a:solidFill>
                        <a:effectLst/>
                        <a:latin typeface="Calibri" panose="020F0502020204030204" pitchFamily="34" charset="0"/>
                      </a:endParaRPr>
                    </a:p>
                  </a:txBody>
                  <a:tcPr marL="5255" marR="5255" marT="525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u="none" strike="noStrike" dirty="0">
                          <a:effectLst/>
                        </a:rPr>
                        <a:t>.4990</a:t>
                      </a:r>
                      <a:endParaRPr lang="en-IN" sz="900" b="0" i="0" u="none" strike="noStrike" dirty="0">
                        <a:solidFill>
                          <a:srgbClr val="000000"/>
                        </a:solidFill>
                        <a:effectLst/>
                        <a:latin typeface="Calibri" panose="020F0502020204030204" pitchFamily="34" charset="0"/>
                      </a:endParaRPr>
                    </a:p>
                  </a:txBody>
                  <a:tcPr marL="5255" marR="5255" marT="525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31"/>
                  </a:ext>
                </a:extLst>
              </a:tr>
            </a:tbl>
          </a:graphicData>
        </a:graphic>
      </p:graphicFrame>
    </p:spTree>
    <p:extLst>
      <p:ext uri="{BB962C8B-B14F-4D97-AF65-F5344CB8AC3E}">
        <p14:creationId xmlns:p14="http://schemas.microsoft.com/office/powerpoint/2010/main" val="116006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4664"/>
            <a:ext cx="7886700" cy="994172"/>
          </a:xfrm>
        </p:spPr>
        <p:txBody>
          <a:bodyPr/>
          <a:lstStyle/>
          <a:p>
            <a:r>
              <a:rPr lang="en-US" sz="2000" b="1" dirty="0"/>
              <a:t>Random Variable – More Examples</a:t>
            </a:r>
          </a:p>
        </p:txBody>
      </p:sp>
      <p:pic>
        <p:nvPicPr>
          <p:cNvPr id="4" name="table"/>
          <p:cNvPicPr>
            <a:picLocks noChangeAspect="1"/>
          </p:cNvPicPr>
          <p:nvPr/>
        </p:nvPicPr>
        <p:blipFill>
          <a:blip r:embed="rId2"/>
          <a:stretch>
            <a:fillRect/>
          </a:stretch>
        </p:blipFill>
        <p:spPr>
          <a:xfrm>
            <a:off x="728003" y="1987795"/>
            <a:ext cx="7257908" cy="3749186"/>
          </a:xfrm>
          <a:prstGeom prst="rect">
            <a:avLst/>
          </a:prstGeom>
        </p:spPr>
      </p:pic>
    </p:spTree>
    <p:extLst>
      <p:ext uri="{BB962C8B-B14F-4D97-AF65-F5344CB8AC3E}">
        <p14:creationId xmlns:p14="http://schemas.microsoft.com/office/powerpoint/2010/main" val="3893564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0285" y="984210"/>
            <a:ext cx="7597950" cy="400050"/>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400" b="1" dirty="0"/>
              <a:t>Probability Calculations using Normal Curve</a:t>
            </a:r>
          </a:p>
        </p:txBody>
      </p:sp>
      <p:sp>
        <p:nvSpPr>
          <p:cNvPr id="5" name="TextBox 4"/>
          <p:cNvSpPr txBox="1"/>
          <p:nvPr/>
        </p:nvSpPr>
        <p:spPr>
          <a:xfrm>
            <a:off x="1257509" y="1771651"/>
            <a:ext cx="6367626" cy="584775"/>
          </a:xfrm>
          <a:prstGeom prst="rect">
            <a:avLst/>
          </a:prstGeom>
          <a:noFill/>
        </p:spPr>
        <p:txBody>
          <a:bodyPr wrap="square" rtlCol="0">
            <a:spAutoFit/>
          </a:bodyPr>
          <a:lstStyle/>
          <a:p>
            <a:r>
              <a:rPr lang="en-IN" sz="1600" dirty="0"/>
              <a:t>Using standard normal distribution we can find out probability that z assumes certain value.</a:t>
            </a:r>
          </a:p>
        </p:txBody>
      </p:sp>
      <p:graphicFrame>
        <p:nvGraphicFramePr>
          <p:cNvPr id="6" name="Table 5"/>
          <p:cNvGraphicFramePr>
            <a:graphicFrameLocks noGrp="1"/>
          </p:cNvGraphicFramePr>
          <p:nvPr>
            <p:extLst/>
          </p:nvPr>
        </p:nvGraphicFramePr>
        <p:xfrm>
          <a:off x="1257509" y="2534771"/>
          <a:ext cx="6407314" cy="3502961"/>
        </p:xfrm>
        <a:graphic>
          <a:graphicData uri="http://schemas.openxmlformats.org/drawingml/2006/table">
            <a:tbl>
              <a:tblPr>
                <a:tableStyleId>{5C22544A-7EE6-4342-B048-85BDC9FD1C3A}</a:tableStyleId>
              </a:tblPr>
              <a:tblGrid>
                <a:gridCol w="1462118">
                  <a:extLst>
                    <a:ext uri="{9D8B030D-6E8A-4147-A177-3AD203B41FA5}">
                      <a16:colId xmlns:a16="http://schemas.microsoft.com/office/drawing/2014/main" xmlns="" val="20000"/>
                    </a:ext>
                  </a:extLst>
                </a:gridCol>
                <a:gridCol w="4945196">
                  <a:extLst>
                    <a:ext uri="{9D8B030D-6E8A-4147-A177-3AD203B41FA5}">
                      <a16:colId xmlns:a16="http://schemas.microsoft.com/office/drawing/2014/main" xmlns="" val="20001"/>
                    </a:ext>
                  </a:extLst>
                </a:gridCol>
              </a:tblGrid>
              <a:tr h="500423">
                <a:tc>
                  <a:txBody>
                    <a:bodyPr/>
                    <a:lstStyle/>
                    <a:p>
                      <a:pPr algn="ctr"/>
                      <a:r>
                        <a:rPr lang="en-IN" sz="1100" dirty="0"/>
                        <a:t>z</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Area = Probability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500423">
                <a:tc>
                  <a:txBody>
                    <a:bodyPr/>
                    <a:lstStyle/>
                    <a:p>
                      <a:pPr algn="ctr"/>
                      <a:r>
                        <a:rPr lang="en-IN" sz="1100" dirty="0"/>
                        <a:t>&lt;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0.3413 + 0.5 = 0.8413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00423">
                <a:tc>
                  <a:txBody>
                    <a:bodyPr/>
                    <a:lstStyle/>
                    <a:p>
                      <a:pPr algn="ctr"/>
                      <a:r>
                        <a:rPr lang="en-IN" sz="1100" dirty="0"/>
                        <a:t>&gt; 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0.5000</a:t>
                      </a:r>
                      <a:r>
                        <a:rPr lang="en-IN" sz="1100" baseline="0" dirty="0"/>
                        <a:t> – 0.4772 = 0.0228</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00423">
                <a:tc>
                  <a:txBody>
                    <a:bodyPr/>
                    <a:lstStyle/>
                    <a:p>
                      <a:pPr algn="ctr"/>
                      <a:r>
                        <a:rPr lang="en-IN" sz="1100" dirty="0"/>
                        <a:t>1 &lt; z &lt; 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0.4772</a:t>
                      </a:r>
                      <a:r>
                        <a:rPr lang="en-IN" sz="1100" baseline="0" dirty="0"/>
                        <a:t> – 0.3413 = 0.1359</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00423">
                <a:tc>
                  <a:txBody>
                    <a:bodyPr/>
                    <a:lstStyle/>
                    <a:p>
                      <a:pPr algn="ctr"/>
                      <a:r>
                        <a:rPr lang="en-IN" sz="1100" baseline="0" dirty="0"/>
                        <a:t>&lt; -2</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&gt; +2 = 0.5000 – 0.4772 = 0.0228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500423">
                <a:tc>
                  <a:txBody>
                    <a:bodyPr/>
                    <a:lstStyle/>
                    <a:p>
                      <a:pPr algn="ctr"/>
                      <a:r>
                        <a:rPr lang="en-IN" sz="1100" dirty="0"/>
                        <a:t>-1 &lt; z &lt;</a:t>
                      </a:r>
                      <a:r>
                        <a:rPr lang="en-IN" sz="1100" baseline="0" dirty="0"/>
                        <a:t> -0.5</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a:t>
                      </a:r>
                      <a:r>
                        <a:rPr lang="en-IN" sz="1100" baseline="0" dirty="0"/>
                        <a:t>0.5 &lt; z &lt; 1 = 0.3413 – 0.1915  = 0.1498</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500423">
                <a:tc>
                  <a:txBody>
                    <a:bodyPr/>
                    <a:lstStyle/>
                    <a:p>
                      <a:pPr algn="ctr"/>
                      <a:r>
                        <a:rPr lang="en-IN" sz="1100" dirty="0"/>
                        <a:t>-1 &lt; z &lt; 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100" dirty="0"/>
                        <a:t>= z</a:t>
                      </a:r>
                      <a:r>
                        <a:rPr lang="en-IN" sz="1100" baseline="0" dirty="0"/>
                        <a:t> &lt; 1  + z &lt; 1.5 = 0.3413 + 0.4332 = 0.7745</a:t>
                      </a:r>
                      <a:endParaRPr lang="en-IN"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09893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70218"/>
          </a:xfrm>
        </p:spPr>
        <p:txBody>
          <a:bodyPr>
            <a:noAutofit/>
          </a:bodyPr>
          <a:lstStyle/>
          <a:p>
            <a:r>
              <a:rPr lang="en-US" sz="2400" b="1" dirty="0"/>
              <a:t>Probability Calculations using Normal Curve</a:t>
            </a:r>
            <a:br>
              <a:rPr lang="en-US" sz="2400" b="1" dirty="0"/>
            </a:br>
            <a:endParaRPr lang="en-US" sz="24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927" y="2271530"/>
            <a:ext cx="8576987" cy="4464412"/>
          </a:xfrm>
          <a:prstGeom prst="rect">
            <a:avLst/>
          </a:prstGeom>
        </p:spPr>
      </p:pic>
      <p:sp>
        <p:nvSpPr>
          <p:cNvPr id="5" name="TextBox 4"/>
          <p:cNvSpPr txBox="1"/>
          <p:nvPr/>
        </p:nvSpPr>
        <p:spPr>
          <a:xfrm>
            <a:off x="907367" y="1701312"/>
            <a:ext cx="1107996" cy="369332"/>
          </a:xfrm>
          <a:prstGeom prst="rect">
            <a:avLst/>
          </a:prstGeom>
          <a:noFill/>
        </p:spPr>
        <p:txBody>
          <a:bodyPr wrap="none" rtlCol="0">
            <a:spAutoFit/>
          </a:bodyPr>
          <a:lstStyle/>
          <a:p>
            <a:r>
              <a:rPr lang="en-US" sz="1800" b="1" i="1" u="sng" dirty="0"/>
              <a:t>Solution</a:t>
            </a:r>
          </a:p>
        </p:txBody>
      </p:sp>
    </p:spTree>
    <p:extLst>
      <p:ext uri="{BB962C8B-B14F-4D97-AF65-F5344CB8AC3E}">
        <p14:creationId xmlns:p14="http://schemas.microsoft.com/office/powerpoint/2010/main" val="199126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357" y="3061987"/>
            <a:ext cx="1894828" cy="994172"/>
          </a:xfrm>
        </p:spPr>
        <p:txBody>
          <a:bodyPr/>
          <a:lstStyle/>
          <a:p>
            <a:r>
              <a:rPr lang="en-US" sz="2800" dirty="0"/>
              <a:t>Sampling</a:t>
            </a:r>
          </a:p>
        </p:txBody>
      </p:sp>
    </p:spTree>
    <p:extLst>
      <p:ext uri="{BB962C8B-B14F-4D97-AF65-F5344CB8AC3E}">
        <p14:creationId xmlns:p14="http://schemas.microsoft.com/office/powerpoint/2010/main" val="4174565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IN" u="sng" dirty="0"/>
              <a:t>Population</a:t>
            </a:r>
            <a:endParaRPr lang="en-IN" dirty="0"/>
          </a:p>
        </p:txBody>
      </p:sp>
      <p:sp>
        <p:nvSpPr>
          <p:cNvPr id="3" name="Text Placeholder 2"/>
          <p:cNvSpPr>
            <a:spLocks noGrp="1"/>
          </p:cNvSpPr>
          <p:nvPr>
            <p:ph type="body" idx="2"/>
          </p:nvPr>
        </p:nvSpPr>
        <p:spPr/>
        <p:txBody>
          <a:bodyPr>
            <a:normAutofit lnSpcReduction="10000"/>
          </a:bodyPr>
          <a:lstStyle/>
          <a:p>
            <a:r>
              <a:rPr lang="en-US" dirty="0"/>
              <a:t>In statistics, the term population is used to describe the subjects of a particular study—everything or everyone who is the subject of a statistical observation. </a:t>
            </a:r>
          </a:p>
          <a:p>
            <a:endParaRPr lang="en-US" dirty="0"/>
          </a:p>
          <a:p>
            <a:r>
              <a:rPr lang="en-US" dirty="0"/>
              <a:t>Populations can be large or small in size and defined by any number of characteristics.</a:t>
            </a:r>
          </a:p>
          <a:p>
            <a:endParaRPr lang="en-US" dirty="0"/>
          </a:p>
          <a:p>
            <a:r>
              <a:rPr lang="en-US" dirty="0"/>
              <a:t>For instance, We want to perform a survey to acknowledge the smoking habit of the women over 18 who buys coffee at Starbucks in New York city.</a:t>
            </a:r>
          </a:p>
          <a:p>
            <a:pPr lvl="1"/>
            <a:r>
              <a:rPr lang="en-US" dirty="0"/>
              <a:t>Here the population contains all the women over 18 who buy coffee at Starbucks in NYC rather than just a population of women over 18 or all the people who buys coffee at Starbucks or all the people in NYC.</a:t>
            </a:r>
            <a:endParaRPr lang="en-IN" dirty="0"/>
          </a:p>
          <a:p>
            <a:endParaRPr lang="en-IN" dirty="0"/>
          </a:p>
        </p:txBody>
      </p:sp>
    </p:spTree>
    <p:extLst>
      <p:ext uri="{BB962C8B-B14F-4D97-AF65-F5344CB8AC3E}">
        <p14:creationId xmlns:p14="http://schemas.microsoft.com/office/powerpoint/2010/main" val="33355962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IN" u="sng" dirty="0"/>
              <a:t>Sample</a:t>
            </a:r>
            <a:endParaRPr lang="en-IN" dirty="0"/>
          </a:p>
        </p:txBody>
      </p:sp>
      <p:sp>
        <p:nvSpPr>
          <p:cNvPr id="3" name="Text Placeholder 2"/>
          <p:cNvSpPr>
            <a:spLocks noGrp="1"/>
          </p:cNvSpPr>
          <p:nvPr>
            <p:ph type="body" idx="2"/>
          </p:nvPr>
        </p:nvSpPr>
        <p:spPr/>
        <p:txBody>
          <a:bodyPr/>
          <a:lstStyle/>
          <a:p>
            <a:r>
              <a:rPr lang="en-US" dirty="0"/>
              <a:t>In statistics, a Sample refers to a set of observations drawn from a </a:t>
            </a:r>
            <a:r>
              <a:rPr lang="en-US" dirty="0" smtClean="0"/>
              <a:t>population.</a:t>
            </a:r>
            <a:endParaRPr lang="en-US" dirty="0"/>
          </a:p>
          <a:p>
            <a:endParaRPr lang="en-US" dirty="0"/>
          </a:p>
          <a:p>
            <a:r>
              <a:rPr lang="en-US" dirty="0"/>
              <a:t>Often, it is necessary to use samples for research, because it is impractical (time constraints, cost constrain, destructive experiment, </a:t>
            </a:r>
            <a:r>
              <a:rPr lang="en-US" dirty="0" err="1"/>
              <a:t>etc</a:t>
            </a:r>
            <a:r>
              <a:rPr lang="en-US" dirty="0"/>
              <a:t> ) to study the whole population. </a:t>
            </a:r>
          </a:p>
          <a:p>
            <a:endParaRPr lang="en-US" dirty="0"/>
          </a:p>
          <a:p>
            <a:r>
              <a:rPr lang="en-US" dirty="0"/>
              <a:t>For example, suppose we wanted to know the average height of 12-year-old American boys. We could not measure all of the 12-year-old boys in America, but we could measure a sample of boys.</a:t>
            </a:r>
          </a:p>
          <a:p>
            <a:endParaRPr lang="en-IN" dirty="0"/>
          </a:p>
        </p:txBody>
      </p:sp>
    </p:spTree>
    <p:extLst>
      <p:ext uri="{BB962C8B-B14F-4D97-AF65-F5344CB8AC3E}">
        <p14:creationId xmlns:p14="http://schemas.microsoft.com/office/powerpoint/2010/main" val="38036125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IN" sz="2800" u="sng" dirty="0"/>
              <a:t>Relation between Population and sample</a:t>
            </a:r>
            <a:endParaRPr lang="en-IN" dirty="0"/>
          </a:p>
        </p:txBody>
      </p:sp>
      <p:sp>
        <p:nvSpPr>
          <p:cNvPr id="3" name="Text Placeholder 2"/>
          <p:cNvSpPr>
            <a:spLocks noGrp="1"/>
          </p:cNvSpPr>
          <p:nvPr>
            <p:ph type="body" idx="2"/>
          </p:nvPr>
        </p:nvSpPr>
        <p:spPr/>
        <p:txBody>
          <a:bodyPr/>
          <a:lstStyle/>
          <a:p>
            <a:r>
              <a:rPr lang="en-IN" dirty="0"/>
              <a:t>Consider an example, A crackers company claims to produce a special type of cracker(called whistler-A) that is going to make whistle noise for 30 minutes.</a:t>
            </a:r>
          </a:p>
          <a:p>
            <a:r>
              <a:rPr lang="en-IN" dirty="0"/>
              <a:t>The Population contains the entire production of whistler-A. But it is not possible to burn all the whistler-A that the company produces. So we need to consider a sample from the production of whistler-A. But the sample should be collected properly(randomly) without any biasedness.</a:t>
            </a:r>
          </a:p>
          <a:p>
            <a:endParaRPr lang="en-IN" dirty="0"/>
          </a:p>
        </p:txBody>
      </p:sp>
      <p:sp>
        <p:nvSpPr>
          <p:cNvPr id="4" name="Oval 3">
            <a:extLst>
              <a:ext uri="{FF2B5EF4-FFF2-40B4-BE49-F238E27FC236}">
                <a16:creationId xmlns:a16="http://schemas.microsoft.com/office/drawing/2014/main" xmlns="" id="{E3B928D6-02B7-4871-93EF-9ABF0C37C39B}"/>
              </a:ext>
            </a:extLst>
          </p:cNvPr>
          <p:cNvSpPr/>
          <p:nvPr/>
        </p:nvSpPr>
        <p:spPr>
          <a:xfrm>
            <a:off x="1668123" y="4430125"/>
            <a:ext cx="2330824" cy="731433"/>
          </a:xfrm>
          <a:prstGeom prst="ellipse">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bg1"/>
                  </a:solidFill>
                </a:ln>
                <a:solidFill>
                  <a:schemeClr val="bg1"/>
                </a:solidFill>
              </a:rPr>
              <a:t>Population</a:t>
            </a:r>
          </a:p>
        </p:txBody>
      </p:sp>
      <p:cxnSp>
        <p:nvCxnSpPr>
          <p:cNvPr id="5" name="Straight Arrow Connector 4">
            <a:extLst>
              <a:ext uri="{FF2B5EF4-FFF2-40B4-BE49-F238E27FC236}">
                <a16:creationId xmlns:a16="http://schemas.microsoft.com/office/drawing/2014/main" xmlns="" id="{B98DAE35-0065-4151-A97E-23664EBCEC9C}"/>
              </a:ext>
            </a:extLst>
          </p:cNvPr>
          <p:cNvCxnSpPr>
            <a:cxnSpLocks/>
          </p:cNvCxnSpPr>
          <p:nvPr/>
        </p:nvCxnSpPr>
        <p:spPr>
          <a:xfrm>
            <a:off x="4022822" y="4777210"/>
            <a:ext cx="5523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xmlns="" id="{59A9D7EF-D4C2-47B7-93DD-C04F245FFE83}"/>
              </a:ext>
            </a:extLst>
          </p:cNvPr>
          <p:cNvSpPr/>
          <p:nvPr/>
        </p:nvSpPr>
        <p:spPr>
          <a:xfrm>
            <a:off x="4701581" y="4430125"/>
            <a:ext cx="4320989" cy="654423"/>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a:solidFill>
                    <a:schemeClr val="bg1"/>
                  </a:solidFill>
                </a:ln>
                <a:solidFill>
                  <a:schemeClr val="bg1"/>
                </a:solidFill>
              </a:rPr>
              <a:t>Entire production of whistler-A</a:t>
            </a:r>
          </a:p>
        </p:txBody>
      </p:sp>
      <p:sp>
        <p:nvSpPr>
          <p:cNvPr id="7" name="TextBox 6">
            <a:extLst>
              <a:ext uri="{FF2B5EF4-FFF2-40B4-BE49-F238E27FC236}">
                <a16:creationId xmlns:a16="http://schemas.microsoft.com/office/drawing/2014/main" xmlns="" id="{0EFA3E80-37D1-4A1A-8E9C-9A5E9B7BA6C4}"/>
              </a:ext>
            </a:extLst>
          </p:cNvPr>
          <p:cNvSpPr txBox="1"/>
          <p:nvPr/>
        </p:nvSpPr>
        <p:spPr>
          <a:xfrm>
            <a:off x="7397219" y="5187532"/>
            <a:ext cx="1625351" cy="400110"/>
          </a:xfrm>
          <a:prstGeom prst="rect">
            <a:avLst/>
          </a:prstGeom>
          <a:noFill/>
        </p:spPr>
        <p:txBody>
          <a:bodyPr wrap="square" rtlCol="0">
            <a:spAutoFit/>
          </a:bodyPr>
          <a:lstStyle/>
          <a:p>
            <a:r>
              <a:rPr lang="en-IN" sz="1000" b="1" dirty="0"/>
              <a:t>Estimate the Population by Sample</a:t>
            </a:r>
          </a:p>
        </p:txBody>
      </p:sp>
      <p:sp>
        <p:nvSpPr>
          <p:cNvPr id="8" name="Arrow: Down 17">
            <a:extLst>
              <a:ext uri="{FF2B5EF4-FFF2-40B4-BE49-F238E27FC236}">
                <a16:creationId xmlns:a16="http://schemas.microsoft.com/office/drawing/2014/main" xmlns="" id="{7C6040D0-2156-496B-BBC5-8A8217D3FB9D}"/>
              </a:ext>
            </a:extLst>
          </p:cNvPr>
          <p:cNvSpPr/>
          <p:nvPr/>
        </p:nvSpPr>
        <p:spPr>
          <a:xfrm rot="10800000">
            <a:off x="6809836" y="5187532"/>
            <a:ext cx="304800" cy="328392"/>
          </a:xfrm>
          <a:prstGeom prst="downArrow">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2317AEED-3717-45FE-AEDE-4C09457002BB}"/>
              </a:ext>
            </a:extLst>
          </p:cNvPr>
          <p:cNvSpPr/>
          <p:nvPr/>
        </p:nvSpPr>
        <p:spPr>
          <a:xfrm>
            <a:off x="4653539" y="5609835"/>
            <a:ext cx="4320989" cy="654423"/>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a:solidFill>
                    <a:schemeClr val="bg1"/>
                  </a:solidFill>
                </a:ln>
                <a:solidFill>
                  <a:schemeClr val="bg1"/>
                </a:solidFill>
              </a:rPr>
              <a:t> A portion(subset) of production of whistler-A</a:t>
            </a:r>
          </a:p>
        </p:txBody>
      </p:sp>
      <p:cxnSp>
        <p:nvCxnSpPr>
          <p:cNvPr id="11" name="Straight Arrow Connector 10">
            <a:extLst>
              <a:ext uri="{FF2B5EF4-FFF2-40B4-BE49-F238E27FC236}">
                <a16:creationId xmlns:a16="http://schemas.microsoft.com/office/drawing/2014/main" xmlns="" id="{011A9E25-29D8-4EFC-83B3-DE447508124B}"/>
              </a:ext>
            </a:extLst>
          </p:cNvPr>
          <p:cNvCxnSpPr>
            <a:cxnSpLocks/>
          </p:cNvCxnSpPr>
          <p:nvPr/>
        </p:nvCxnSpPr>
        <p:spPr>
          <a:xfrm>
            <a:off x="3576315" y="5973564"/>
            <a:ext cx="9988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973A09F3-8B24-43A7-B7F4-C6BBA1D283E9}"/>
              </a:ext>
            </a:extLst>
          </p:cNvPr>
          <p:cNvSpPr/>
          <p:nvPr/>
        </p:nvSpPr>
        <p:spPr>
          <a:xfrm>
            <a:off x="2281264" y="5496007"/>
            <a:ext cx="1198058" cy="1007095"/>
          </a:xfrm>
          <a:prstGeom prst="ellipse">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a:solidFill>
                    <a:schemeClr val="bg1"/>
                  </a:solidFill>
                </a:ln>
                <a:solidFill>
                  <a:schemeClr val="bg1"/>
                </a:solidFill>
              </a:rPr>
              <a:t>Sample</a:t>
            </a:r>
          </a:p>
        </p:txBody>
      </p:sp>
      <p:sp>
        <p:nvSpPr>
          <p:cNvPr id="13" name="Arrow: Down 9">
            <a:extLst>
              <a:ext uri="{FF2B5EF4-FFF2-40B4-BE49-F238E27FC236}">
                <a16:creationId xmlns:a16="http://schemas.microsoft.com/office/drawing/2014/main" xmlns="" id="{28D2E871-B6E5-4E1A-AE3B-EE66E9638144}"/>
              </a:ext>
            </a:extLst>
          </p:cNvPr>
          <p:cNvSpPr/>
          <p:nvPr/>
        </p:nvSpPr>
        <p:spPr>
          <a:xfrm>
            <a:off x="2681009" y="5167615"/>
            <a:ext cx="304800" cy="328392"/>
          </a:xfrm>
          <a:prstGeom prst="downArrow">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D7986002-2034-4764-99DC-589BD9027D48}"/>
              </a:ext>
            </a:extLst>
          </p:cNvPr>
          <p:cNvSpPr/>
          <p:nvPr/>
        </p:nvSpPr>
        <p:spPr>
          <a:xfrm>
            <a:off x="1009142" y="5259250"/>
            <a:ext cx="1625350" cy="400110"/>
          </a:xfrm>
          <a:prstGeom prst="rect">
            <a:avLst/>
          </a:prstGeom>
        </p:spPr>
        <p:txBody>
          <a:bodyPr wrap="square">
            <a:spAutoFit/>
          </a:bodyPr>
          <a:lstStyle/>
          <a:p>
            <a:pPr algn="ctr"/>
            <a:r>
              <a:rPr lang="en-IN" sz="1000" b="1" dirty="0"/>
              <a:t>Sample withdrawn from Population</a:t>
            </a:r>
          </a:p>
        </p:txBody>
      </p:sp>
    </p:spTree>
    <p:extLst>
      <p:ext uri="{BB962C8B-B14F-4D97-AF65-F5344CB8AC3E}">
        <p14:creationId xmlns:p14="http://schemas.microsoft.com/office/powerpoint/2010/main" val="6371595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IN" u="sng" dirty="0"/>
              <a:t>Parameter</a:t>
            </a:r>
            <a:endParaRPr lang="en-IN" dirty="0"/>
          </a:p>
        </p:txBody>
      </p:sp>
      <p:sp>
        <p:nvSpPr>
          <p:cNvPr id="3" name="Text Placeholder 2"/>
          <p:cNvSpPr>
            <a:spLocks noGrp="1"/>
          </p:cNvSpPr>
          <p:nvPr>
            <p:ph type="body" idx="2"/>
          </p:nvPr>
        </p:nvSpPr>
        <p:spPr/>
        <p:txBody>
          <a:bodyPr/>
          <a:lstStyle/>
          <a:p>
            <a:r>
              <a:rPr lang="en-US" dirty="0"/>
              <a:t>A parameter is a measurable characteristic of a population, such</a:t>
            </a:r>
            <a:r>
              <a:rPr lang="en-US" dirty="0">
                <a:solidFill>
                  <a:schemeClr val="tx1"/>
                </a:solidFill>
              </a:rPr>
              <a:t> as a </a:t>
            </a:r>
            <a:r>
              <a:rPr lang="en-US" dirty="0">
                <a:solidFill>
                  <a:schemeClr val="tx1"/>
                </a:solidFill>
                <a:hlinkClick r:id="rId2"/>
              </a:rPr>
              <a:t> </a:t>
            </a:r>
            <a:r>
              <a:rPr lang="en-US" u="sng" dirty="0">
                <a:solidFill>
                  <a:schemeClr val="tx1"/>
                </a:solidFill>
              </a:rPr>
              <a:t>mean</a:t>
            </a:r>
            <a:r>
              <a:rPr lang="en-US" dirty="0">
                <a:solidFill>
                  <a:schemeClr val="tx1"/>
                </a:solidFill>
              </a:rPr>
              <a:t> or a </a:t>
            </a:r>
            <a:r>
              <a:rPr lang="en-US" u="sng" dirty="0">
                <a:solidFill>
                  <a:schemeClr val="tx1"/>
                </a:solidFill>
              </a:rPr>
              <a:t>standard deviation </a:t>
            </a:r>
            <a:r>
              <a:rPr lang="en-US" dirty="0" smtClean="0"/>
              <a:t> </a:t>
            </a:r>
            <a:r>
              <a:rPr lang="en-US" dirty="0"/>
              <a:t>or something else.</a:t>
            </a:r>
          </a:p>
          <a:p>
            <a:pPr marL="0" indent="0">
              <a:buNone/>
            </a:pPr>
            <a:endParaRPr lang="en-US" dirty="0"/>
          </a:p>
          <a:p>
            <a:r>
              <a:rPr lang="en-US" dirty="0"/>
              <a:t>For example, World Health Organization(WHO) wants to publish a record about the average life longevity of Indians.</a:t>
            </a:r>
          </a:p>
          <a:p>
            <a:pPr lvl="2"/>
            <a:r>
              <a:rPr lang="en-US" dirty="0"/>
              <a:t>So the population contains all the age of all Indians. </a:t>
            </a:r>
          </a:p>
          <a:p>
            <a:pPr lvl="2"/>
            <a:r>
              <a:rPr lang="en-US" dirty="0"/>
              <a:t>Now WHO  has decided that the mean age could be an appropriate representation of average life longevity.</a:t>
            </a:r>
          </a:p>
          <a:p>
            <a:pPr marL="914400" lvl="2" indent="0">
              <a:buNone/>
            </a:pPr>
            <a:r>
              <a:rPr lang="en-US" dirty="0"/>
              <a:t>	In this case mean is the Parameter.</a:t>
            </a:r>
            <a:endParaRPr lang="en-IN" dirty="0"/>
          </a:p>
        </p:txBody>
      </p:sp>
      <p:sp>
        <p:nvSpPr>
          <p:cNvPr id="4" name="Oval 3">
            <a:extLst>
              <a:ext uri="{FF2B5EF4-FFF2-40B4-BE49-F238E27FC236}">
                <a16:creationId xmlns:a16="http://schemas.microsoft.com/office/drawing/2014/main" xmlns="" id="{118BFABB-C3BC-44DC-9A31-53B736785A1D}"/>
              </a:ext>
            </a:extLst>
          </p:cNvPr>
          <p:cNvSpPr/>
          <p:nvPr/>
        </p:nvSpPr>
        <p:spPr>
          <a:xfrm>
            <a:off x="1281179" y="4745233"/>
            <a:ext cx="2472612" cy="140053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chemeClr val="tx1"/>
                </a:solidFill>
              </a:rPr>
              <a:t>Age of all Indians</a:t>
            </a:r>
          </a:p>
        </p:txBody>
      </p:sp>
      <p:cxnSp>
        <p:nvCxnSpPr>
          <p:cNvPr id="5" name="Connector: Curved 5">
            <a:extLst>
              <a:ext uri="{FF2B5EF4-FFF2-40B4-BE49-F238E27FC236}">
                <a16:creationId xmlns:a16="http://schemas.microsoft.com/office/drawing/2014/main" xmlns="" id="{2FBD5E06-D3E0-4487-971B-87846C2B6BF5}"/>
              </a:ext>
            </a:extLst>
          </p:cNvPr>
          <p:cNvCxnSpPr>
            <a:cxnSpLocks/>
          </p:cNvCxnSpPr>
          <p:nvPr/>
        </p:nvCxnSpPr>
        <p:spPr>
          <a:xfrm flipV="1">
            <a:off x="3753791" y="5183105"/>
            <a:ext cx="1259633" cy="262393"/>
          </a:xfrm>
          <a:prstGeom prst="curvedConnector3">
            <a:avLst>
              <a:gd name="adj1" fmla="val 50000"/>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xmlns="" id="{D11DCF58-2684-424C-BE17-9D85F76E4DBA}"/>
              </a:ext>
            </a:extLst>
          </p:cNvPr>
          <p:cNvSpPr/>
          <p:nvPr/>
        </p:nvSpPr>
        <p:spPr>
          <a:xfrm>
            <a:off x="5481204" y="4932840"/>
            <a:ext cx="3069770" cy="50052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ƒ = parameter = MEAN </a:t>
            </a:r>
          </a:p>
        </p:txBody>
      </p:sp>
      <p:sp>
        <p:nvSpPr>
          <p:cNvPr id="7" name="Rectangle 6">
            <a:extLst>
              <a:ext uri="{FF2B5EF4-FFF2-40B4-BE49-F238E27FC236}">
                <a16:creationId xmlns:a16="http://schemas.microsoft.com/office/drawing/2014/main" xmlns="" id="{D11DCF58-2684-424C-BE17-9D85F76E4DBA}"/>
              </a:ext>
            </a:extLst>
          </p:cNvPr>
          <p:cNvSpPr/>
          <p:nvPr/>
        </p:nvSpPr>
        <p:spPr>
          <a:xfrm>
            <a:off x="5013423" y="4932840"/>
            <a:ext cx="3069770" cy="5005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3853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IN" u="sng" dirty="0"/>
              <a:t>Statistics</a:t>
            </a:r>
            <a:endParaRPr lang="en-IN" dirty="0"/>
          </a:p>
        </p:txBody>
      </p:sp>
      <p:sp>
        <p:nvSpPr>
          <p:cNvPr id="3" name="Text Placeholder 2"/>
          <p:cNvSpPr>
            <a:spLocks noGrp="1"/>
          </p:cNvSpPr>
          <p:nvPr>
            <p:ph type="body" idx="2"/>
          </p:nvPr>
        </p:nvSpPr>
        <p:spPr>
          <a:xfrm>
            <a:off x="449263" y="911309"/>
            <a:ext cx="8240713" cy="4473575"/>
          </a:xfrm>
        </p:spPr>
        <p:txBody>
          <a:bodyPr>
            <a:normAutofit fontScale="92500" lnSpcReduction="20000"/>
          </a:bodyPr>
          <a:lstStyle/>
          <a:p>
            <a:r>
              <a:rPr lang="en-US" dirty="0">
                <a:solidFill>
                  <a:schemeClr val="tx1"/>
                </a:solidFill>
              </a:rPr>
              <a:t>A </a:t>
            </a:r>
            <a:r>
              <a:rPr lang="en-US" dirty="0" smtClean="0">
                <a:solidFill>
                  <a:schemeClr val="tx1"/>
                </a:solidFill>
              </a:rPr>
              <a:t>statistics </a:t>
            </a:r>
            <a:r>
              <a:rPr lang="en-US" dirty="0">
                <a:solidFill>
                  <a:schemeClr val="tx1"/>
                </a:solidFill>
              </a:rPr>
              <a:t>is a measurable characteristic of a sample, such as </a:t>
            </a:r>
            <a:r>
              <a:rPr lang="en-US" dirty="0" smtClean="0">
                <a:solidFill>
                  <a:schemeClr val="tx1"/>
                </a:solidFill>
              </a:rPr>
              <a:t>a</a:t>
            </a:r>
            <a:r>
              <a:rPr lang="en-US" dirty="0">
                <a:solidFill>
                  <a:schemeClr val="tx1"/>
                </a:solidFill>
                <a:hlinkClick r:id="rId2"/>
              </a:rPr>
              <a:t> </a:t>
            </a:r>
            <a:r>
              <a:rPr lang="en-US" u="sng" dirty="0" smtClean="0">
                <a:solidFill>
                  <a:schemeClr val="tx1"/>
                </a:solidFill>
              </a:rPr>
              <a:t>mean</a:t>
            </a:r>
            <a:r>
              <a:rPr lang="en-US" dirty="0" smtClean="0">
                <a:solidFill>
                  <a:schemeClr val="tx1"/>
                </a:solidFill>
              </a:rPr>
              <a:t> or </a:t>
            </a:r>
            <a:r>
              <a:rPr lang="en-US" dirty="0">
                <a:solidFill>
                  <a:schemeClr val="tx1"/>
                </a:solidFill>
              </a:rPr>
              <a:t>a </a:t>
            </a:r>
            <a:r>
              <a:rPr lang="en-US" u="sng" dirty="0" smtClean="0">
                <a:solidFill>
                  <a:schemeClr val="tx1"/>
                </a:solidFill>
              </a:rPr>
              <a:t>standard deviation </a:t>
            </a:r>
            <a:r>
              <a:rPr lang="en-US" dirty="0" smtClean="0">
                <a:solidFill>
                  <a:schemeClr val="tx1"/>
                </a:solidFill>
              </a:rPr>
              <a:t>or </a:t>
            </a:r>
            <a:r>
              <a:rPr lang="en-US" dirty="0">
                <a:solidFill>
                  <a:schemeClr val="tx1"/>
                </a:solidFill>
              </a:rPr>
              <a:t>something else.</a:t>
            </a:r>
          </a:p>
          <a:p>
            <a:endParaRPr lang="en-US" dirty="0">
              <a:solidFill>
                <a:schemeClr val="tx1"/>
              </a:solidFill>
            </a:endParaRPr>
          </a:p>
          <a:p>
            <a:r>
              <a:rPr lang="en-US" b="1" u="sng" dirty="0">
                <a:solidFill>
                  <a:schemeClr val="tx1"/>
                </a:solidFill>
              </a:rPr>
              <a:t>Why do we need to consider </a:t>
            </a:r>
            <a:r>
              <a:rPr lang="en-US" dirty="0">
                <a:solidFill>
                  <a:schemeClr val="tx1"/>
                </a:solidFill>
              </a:rPr>
              <a:t>: In many cases it is not possible to consider the entire Population, in that case to estimate the value of the Parameter we use Statistics</a:t>
            </a:r>
          </a:p>
          <a:p>
            <a:endParaRPr lang="en-US" dirty="0">
              <a:solidFill>
                <a:schemeClr val="tx1"/>
              </a:solidFill>
            </a:endParaRPr>
          </a:p>
          <a:p>
            <a:r>
              <a:rPr lang="en-US" dirty="0">
                <a:solidFill>
                  <a:schemeClr val="tx1"/>
                </a:solidFill>
              </a:rPr>
              <a:t>For example, World Health Organization(WHO) wants to publish a record about the average life longevity of Indians.</a:t>
            </a:r>
          </a:p>
          <a:p>
            <a:pPr lvl="2"/>
            <a:r>
              <a:rPr lang="en-US" dirty="0">
                <a:solidFill>
                  <a:schemeClr val="tx1"/>
                </a:solidFill>
              </a:rPr>
              <a:t>So the population contains all the age of all Indians. It is not possible to consider all the Indians( it requires a lot of time and huge amount of money). So we consider a sample of all the Indians.</a:t>
            </a:r>
          </a:p>
          <a:p>
            <a:pPr lvl="2"/>
            <a:r>
              <a:rPr lang="en-US" dirty="0">
                <a:solidFill>
                  <a:schemeClr val="tx1"/>
                </a:solidFill>
              </a:rPr>
              <a:t>Now WHO  has decided that the mean age could be an appropriate representation of average life longevity.</a:t>
            </a:r>
          </a:p>
          <a:p>
            <a:pPr marL="914400" lvl="2" indent="0">
              <a:buNone/>
            </a:pPr>
            <a:r>
              <a:rPr lang="en-US" dirty="0">
                <a:solidFill>
                  <a:schemeClr val="tx1"/>
                </a:solidFill>
              </a:rPr>
              <a:t>	In this case mean is the </a:t>
            </a:r>
            <a:r>
              <a:rPr lang="en-US" dirty="0" smtClean="0">
                <a:solidFill>
                  <a:schemeClr val="tx1"/>
                </a:solidFill>
              </a:rPr>
              <a:t>Parameter.</a:t>
            </a:r>
          </a:p>
          <a:p>
            <a:pPr marL="914400" lvl="2" indent="0">
              <a:buNone/>
            </a:pPr>
            <a:r>
              <a:rPr lang="en-US" dirty="0" smtClean="0">
                <a:solidFill>
                  <a:schemeClr val="tx1"/>
                </a:solidFill>
              </a:rPr>
              <a:t>So </a:t>
            </a:r>
            <a:r>
              <a:rPr lang="en-US" dirty="0">
                <a:solidFill>
                  <a:schemeClr val="tx1"/>
                </a:solidFill>
              </a:rPr>
              <a:t>the Statistics (an appropriate representation of the parameter)will be the mean of the sample.</a:t>
            </a:r>
            <a:endParaRPr lang="en-IN" dirty="0">
              <a:solidFill>
                <a:schemeClr val="tx1"/>
              </a:solidFill>
            </a:endParaRPr>
          </a:p>
          <a:p>
            <a:endParaRPr lang="en-IN" dirty="0"/>
          </a:p>
        </p:txBody>
      </p:sp>
    </p:spTree>
    <p:extLst>
      <p:ext uri="{BB962C8B-B14F-4D97-AF65-F5344CB8AC3E}">
        <p14:creationId xmlns:p14="http://schemas.microsoft.com/office/powerpoint/2010/main" val="37180346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2989" y="565952"/>
            <a:ext cx="8229600" cy="553998"/>
          </a:xfrm>
        </p:spPr>
        <p:txBody>
          <a:bodyPr>
            <a:normAutofit fontScale="92500" lnSpcReduction="10000"/>
          </a:bodyPr>
          <a:lstStyle/>
          <a:p>
            <a:r>
              <a:rPr lang="en-IN" sz="2800" u="sng" dirty="0"/>
              <a:t>Relation between Parameter and Statistics</a:t>
            </a:r>
            <a:endParaRPr lang="en-IN" dirty="0"/>
          </a:p>
        </p:txBody>
      </p:sp>
      <p:sp>
        <p:nvSpPr>
          <p:cNvPr id="3" name="Text Placeholder 2"/>
          <p:cNvSpPr>
            <a:spLocks noGrp="1"/>
          </p:cNvSpPr>
          <p:nvPr>
            <p:ph type="body" idx="2"/>
          </p:nvPr>
        </p:nvSpPr>
        <p:spPr/>
        <p:txBody>
          <a:bodyPr/>
          <a:lstStyle/>
          <a:p>
            <a:r>
              <a:rPr lang="en-US" dirty="0"/>
              <a:t>Considering mean as the population Parameter</a:t>
            </a:r>
          </a:p>
          <a:p>
            <a:endParaRPr lang="en-IN" dirty="0"/>
          </a:p>
        </p:txBody>
      </p:sp>
      <p:sp>
        <p:nvSpPr>
          <p:cNvPr id="4" name="Oval 3">
            <a:extLst>
              <a:ext uri="{FF2B5EF4-FFF2-40B4-BE49-F238E27FC236}">
                <a16:creationId xmlns:a16="http://schemas.microsoft.com/office/drawing/2014/main" xmlns="" id="{75AC6412-AD29-41FA-B229-37E0882070F3}"/>
              </a:ext>
            </a:extLst>
          </p:cNvPr>
          <p:cNvSpPr/>
          <p:nvPr/>
        </p:nvSpPr>
        <p:spPr>
          <a:xfrm>
            <a:off x="331877" y="2279596"/>
            <a:ext cx="2043404" cy="122231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a:solidFill>
                    <a:schemeClr val="tx1"/>
                  </a:solidFill>
                </a:ln>
                <a:solidFill>
                  <a:schemeClr val="tx1"/>
                </a:solidFill>
              </a:rPr>
              <a:t>Population</a:t>
            </a:r>
          </a:p>
        </p:txBody>
      </p:sp>
      <p:sp>
        <p:nvSpPr>
          <p:cNvPr id="5" name="Rectangle 4">
            <a:extLst>
              <a:ext uri="{FF2B5EF4-FFF2-40B4-BE49-F238E27FC236}">
                <a16:creationId xmlns:a16="http://schemas.microsoft.com/office/drawing/2014/main" xmlns="" id="{5C01884C-9F86-4991-86BB-8190EE120B0E}"/>
              </a:ext>
            </a:extLst>
          </p:cNvPr>
          <p:cNvSpPr/>
          <p:nvPr/>
        </p:nvSpPr>
        <p:spPr>
          <a:xfrm>
            <a:off x="2938270" y="2489757"/>
            <a:ext cx="1325677" cy="63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chemeClr val="tx1"/>
                </a:solidFill>
              </a:rPr>
              <a:t>ƒ = parameter  </a:t>
            </a:r>
            <a:endParaRPr lang="en-IN" dirty="0">
              <a:solidFill>
                <a:schemeClr val="tx1"/>
              </a:solidFill>
            </a:endParaRPr>
          </a:p>
        </p:txBody>
      </p:sp>
      <p:sp>
        <p:nvSpPr>
          <p:cNvPr id="7" name="Arrow: Right 32">
            <a:extLst>
              <a:ext uri="{FF2B5EF4-FFF2-40B4-BE49-F238E27FC236}">
                <a16:creationId xmlns:a16="http://schemas.microsoft.com/office/drawing/2014/main" xmlns="" id="{9CF76435-83E2-4891-AAD4-F9F7DD629E91}"/>
              </a:ext>
            </a:extLst>
          </p:cNvPr>
          <p:cNvSpPr/>
          <p:nvPr/>
        </p:nvSpPr>
        <p:spPr>
          <a:xfrm>
            <a:off x="4385451" y="2650878"/>
            <a:ext cx="657774" cy="256994"/>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C2D76C71-6624-4BAB-819C-18E214C15065}"/>
              </a:ext>
            </a:extLst>
          </p:cNvPr>
          <p:cNvSpPr txBox="1"/>
          <p:nvPr/>
        </p:nvSpPr>
        <p:spPr>
          <a:xfrm>
            <a:off x="5204413" y="2623753"/>
            <a:ext cx="2118833" cy="307777"/>
          </a:xfrm>
          <a:prstGeom prst="rect">
            <a:avLst/>
          </a:prstGeom>
          <a:noFill/>
          <a:ln w="28575">
            <a:solidFill>
              <a:schemeClr val="tx1"/>
            </a:solidFill>
          </a:ln>
        </p:spPr>
        <p:txBody>
          <a:bodyPr wrap="square" rtlCol="0">
            <a:spAutoFit/>
          </a:bodyPr>
          <a:lstStyle/>
          <a:p>
            <a:r>
              <a:rPr lang="en-IN" dirty="0"/>
              <a:t>Mean of the </a:t>
            </a:r>
            <a:r>
              <a:rPr lang="en-IN" dirty="0" smtClean="0"/>
              <a:t>Population</a:t>
            </a:r>
            <a:endParaRPr lang="en-IN" dirty="0"/>
          </a:p>
        </p:txBody>
      </p:sp>
      <p:sp>
        <p:nvSpPr>
          <p:cNvPr id="9" name="Rectangle 8">
            <a:extLst>
              <a:ext uri="{FF2B5EF4-FFF2-40B4-BE49-F238E27FC236}">
                <a16:creationId xmlns:a16="http://schemas.microsoft.com/office/drawing/2014/main" xmlns="" id="{CC59FA9E-5B6D-4988-AA1F-281BF3B31F99}"/>
              </a:ext>
            </a:extLst>
          </p:cNvPr>
          <p:cNvSpPr/>
          <p:nvPr/>
        </p:nvSpPr>
        <p:spPr>
          <a:xfrm>
            <a:off x="8101155" y="2489757"/>
            <a:ext cx="883815" cy="6111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Rectangle 9"/>
          <p:cNvSpPr/>
          <p:nvPr/>
        </p:nvSpPr>
        <p:spPr>
          <a:xfrm>
            <a:off x="8195025" y="2452962"/>
            <a:ext cx="376905" cy="523220"/>
          </a:xfrm>
          <a:prstGeom prst="rect">
            <a:avLst/>
          </a:prstGeom>
        </p:spPr>
        <p:txBody>
          <a:bodyPr wrap="square">
            <a:spAutoFit/>
          </a:bodyPr>
          <a:lstStyle/>
          <a:p>
            <a:r>
              <a:rPr lang="el-GR" sz="2800" dirty="0"/>
              <a:t>μ</a:t>
            </a:r>
            <a:endParaRPr lang="en-IN" sz="2800" dirty="0"/>
          </a:p>
        </p:txBody>
      </p:sp>
      <p:sp>
        <p:nvSpPr>
          <p:cNvPr id="11" name="Arrow: Right 22">
            <a:extLst>
              <a:ext uri="{FF2B5EF4-FFF2-40B4-BE49-F238E27FC236}">
                <a16:creationId xmlns:a16="http://schemas.microsoft.com/office/drawing/2014/main" xmlns="" id="{3647CA87-CA1B-456A-87CD-88F512108AF0}"/>
              </a:ext>
            </a:extLst>
          </p:cNvPr>
          <p:cNvSpPr/>
          <p:nvPr/>
        </p:nvSpPr>
        <p:spPr>
          <a:xfrm>
            <a:off x="7407357" y="2714572"/>
            <a:ext cx="495217" cy="286096"/>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30">
            <a:extLst>
              <a:ext uri="{FF2B5EF4-FFF2-40B4-BE49-F238E27FC236}">
                <a16:creationId xmlns:a16="http://schemas.microsoft.com/office/drawing/2014/main" xmlns="" id="{BBA3C955-D5E8-42A6-B960-67A721862439}"/>
              </a:ext>
            </a:extLst>
          </p:cNvPr>
          <p:cNvSpPr/>
          <p:nvPr/>
        </p:nvSpPr>
        <p:spPr>
          <a:xfrm rot="10800000">
            <a:off x="8322589" y="3288809"/>
            <a:ext cx="319184" cy="971058"/>
          </a:xfrm>
          <a:prstGeom prst="down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B77C1607-151A-4295-B2CF-88C9DEBEEC1F}"/>
                  </a:ext>
                </a:extLst>
              </p:cNvPr>
              <p:cNvSpPr txBox="1"/>
              <p:nvPr/>
            </p:nvSpPr>
            <p:spPr>
              <a:xfrm>
                <a:off x="6935742" y="3387494"/>
                <a:ext cx="1607320" cy="738664"/>
              </a:xfrm>
              <a:prstGeom prst="rect">
                <a:avLst/>
              </a:prstGeom>
              <a:noFill/>
            </p:spPr>
            <p:txBody>
              <a:bodyPr wrap="square" rtlCol="0">
                <a:spAutoFit/>
              </a:bodyPr>
              <a:lstStyle/>
              <a:p>
                <a:r>
                  <a:rPr lang="en-IN" sz="1400" b="1" dirty="0"/>
                  <a:t>We estimate       </a:t>
                </a:r>
                <a:r>
                  <a:rPr lang="el-GR" sz="1400" b="1" dirty="0"/>
                  <a:t>μ</a:t>
                </a:r>
                <a:r>
                  <a:rPr lang="en-IN" sz="1400" b="1" dirty="0"/>
                  <a:t> (parameter)</a:t>
                </a:r>
              </a:p>
              <a:p>
                <a:r>
                  <a:rPr lang="en-IN" sz="1400" b="1" dirty="0"/>
                  <a:t>by </a:t>
                </a:r>
                <a14:m>
                  <m:oMath xmlns:m="http://schemas.openxmlformats.org/officeDocument/2006/math">
                    <m:acc>
                      <m:accPr>
                        <m:chr m:val="̅"/>
                        <m:ctrlPr>
                          <a:rPr lang="en-IN" sz="1400" b="1" i="1">
                            <a:latin typeface="Cambria Math"/>
                          </a:rPr>
                        </m:ctrlPr>
                      </m:accPr>
                      <m:e>
                        <m:r>
                          <a:rPr lang="en-IN" sz="1400" b="1" i="1" smtClean="0">
                            <a:latin typeface="Cambria Math" panose="02040503050406030204" pitchFamily="18" charset="0"/>
                          </a:rPr>
                          <m:t>𝒙</m:t>
                        </m:r>
                      </m:e>
                    </m:acc>
                  </m:oMath>
                </a14:m>
                <a:r>
                  <a:rPr lang="en-IN" sz="1400" b="1" dirty="0"/>
                  <a:t> (statistics</a:t>
                </a:r>
                <a:r>
                  <a:rPr lang="en-IN" sz="1400" dirty="0"/>
                  <a:t>)</a:t>
                </a:r>
              </a:p>
            </p:txBody>
          </p:sp>
        </mc:Choice>
        <mc:Fallback xmlns="">
          <p:sp>
            <p:nvSpPr>
              <p:cNvPr id="15" name="TextBox 14">
                <a:extLst>
                  <a:ext uri="{FF2B5EF4-FFF2-40B4-BE49-F238E27FC236}">
                    <a16:creationId xmlns:a16="http://schemas.microsoft.com/office/drawing/2014/main" id="{B77C1607-151A-4295-B2CF-88C9DEBEEC1F}"/>
                  </a:ext>
                </a:extLst>
              </p:cNvPr>
              <p:cNvSpPr txBox="1">
                <a:spLocks noRot="1" noChangeAspect="1" noMove="1" noResize="1" noEditPoints="1" noAdjustHandles="1" noChangeArrowheads="1" noChangeShapeType="1" noTextEdit="1"/>
              </p:cNvSpPr>
              <p:nvPr/>
            </p:nvSpPr>
            <p:spPr>
              <a:xfrm>
                <a:off x="6935742" y="3387494"/>
                <a:ext cx="1607320" cy="738664"/>
              </a:xfrm>
              <a:prstGeom prst="rect">
                <a:avLst/>
              </a:prstGeom>
              <a:blipFill>
                <a:blip r:embed="rId2"/>
                <a:stretch>
                  <a:fillRect l="-1141" t="-1653" b="-7438"/>
                </a:stretch>
              </a:blipFill>
            </p:spPr>
            <p:txBody>
              <a:bodyPr/>
              <a:lstStyle/>
              <a:p>
                <a:r>
                  <a:rPr lang="en-IN">
                    <a:noFill/>
                  </a:rPr>
                  <a:t> </a:t>
                </a:r>
              </a:p>
            </p:txBody>
          </p:sp>
        </mc:Fallback>
      </mc:AlternateContent>
      <p:sp>
        <p:nvSpPr>
          <p:cNvPr id="16" name="Rectangle 15">
            <a:extLst>
              <a:ext uri="{FF2B5EF4-FFF2-40B4-BE49-F238E27FC236}">
                <a16:creationId xmlns:a16="http://schemas.microsoft.com/office/drawing/2014/main" xmlns="" id="{7F08BDB2-BA1C-48A5-B58A-416E889C29C4}"/>
              </a:ext>
            </a:extLst>
          </p:cNvPr>
          <p:cNvSpPr/>
          <p:nvPr/>
        </p:nvSpPr>
        <p:spPr>
          <a:xfrm>
            <a:off x="7911844" y="4682670"/>
            <a:ext cx="883815" cy="6111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7" name="Rectangle 16"/>
              <p:cNvSpPr/>
              <p:nvPr/>
            </p:nvSpPr>
            <p:spPr>
              <a:xfrm>
                <a:off x="8140623" y="4755740"/>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IN" sz="2800" i="1" smtClean="0">
                              <a:latin typeface="Cambria Math"/>
                            </a:rPr>
                          </m:ctrlPr>
                        </m:accPr>
                        <m:e>
                          <m:r>
                            <a:rPr lang="en-IN" sz="2800" i="1">
                              <a:latin typeface="Cambria Math" panose="02040503050406030204" pitchFamily="18" charset="0"/>
                            </a:rPr>
                            <m:t>𝑥</m:t>
                          </m:r>
                        </m:e>
                      </m:acc>
                    </m:oMath>
                  </m:oMathPara>
                </a14:m>
                <a:endParaRPr lang="en-IN" sz="2800" dirty="0"/>
              </a:p>
            </p:txBody>
          </p:sp>
        </mc:Choice>
        <mc:Fallback xmlns="">
          <p:sp>
            <p:nvSpPr>
              <p:cNvPr id="17" name="Rectangle 16"/>
              <p:cNvSpPr>
                <a:spLocks noRot="1" noChangeAspect="1" noMove="1" noResize="1" noEditPoints="1" noAdjustHandles="1" noChangeArrowheads="1" noChangeShapeType="1" noTextEdit="1"/>
              </p:cNvSpPr>
              <p:nvPr/>
            </p:nvSpPr>
            <p:spPr>
              <a:xfrm>
                <a:off x="8140623" y="4755740"/>
                <a:ext cx="485710" cy="523220"/>
              </a:xfrm>
              <a:prstGeom prst="rect">
                <a:avLst/>
              </a:prstGeom>
              <a:blipFill>
                <a:blip r:embed="rId3"/>
                <a:stretch>
                  <a:fillRect/>
                </a:stretch>
              </a:blipFill>
            </p:spPr>
            <p:txBody>
              <a:bodyPr/>
              <a:lstStyle/>
              <a:p>
                <a:r>
                  <a:rPr lang="en-IN">
                    <a:noFill/>
                  </a:rPr>
                  <a:t> </a:t>
                </a:r>
              </a:p>
            </p:txBody>
          </p:sp>
        </mc:Fallback>
      </mc:AlternateContent>
      <p:sp>
        <p:nvSpPr>
          <p:cNvPr id="18" name="Arrow: Right 33">
            <a:extLst>
              <a:ext uri="{FF2B5EF4-FFF2-40B4-BE49-F238E27FC236}">
                <a16:creationId xmlns:a16="http://schemas.microsoft.com/office/drawing/2014/main" xmlns="" id="{8104CAD4-BA39-4BDE-BE95-436542288FAA}"/>
              </a:ext>
            </a:extLst>
          </p:cNvPr>
          <p:cNvSpPr/>
          <p:nvPr/>
        </p:nvSpPr>
        <p:spPr>
          <a:xfrm>
            <a:off x="7092515" y="4892283"/>
            <a:ext cx="721583" cy="276080"/>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xmlns="" id="{6377AE63-6F58-4994-A1B2-4F06016C57F7}"/>
              </a:ext>
            </a:extLst>
          </p:cNvPr>
          <p:cNvSpPr/>
          <p:nvPr/>
        </p:nvSpPr>
        <p:spPr>
          <a:xfrm>
            <a:off x="5319303" y="4875682"/>
            <a:ext cx="2148192" cy="307777"/>
          </a:xfrm>
          <a:prstGeom prst="rect">
            <a:avLst/>
          </a:prstGeom>
        </p:spPr>
        <p:txBody>
          <a:bodyPr wrap="square">
            <a:spAutoFit/>
          </a:bodyPr>
          <a:lstStyle/>
          <a:p>
            <a:r>
              <a:rPr lang="en-IN" dirty="0"/>
              <a:t>Mean of the </a:t>
            </a:r>
            <a:r>
              <a:rPr lang="en-IN" dirty="0" smtClean="0"/>
              <a:t>Sample</a:t>
            </a:r>
            <a:endParaRPr lang="en-IN" dirty="0"/>
          </a:p>
        </p:txBody>
      </p:sp>
      <p:sp>
        <p:nvSpPr>
          <p:cNvPr id="20" name="Rectangle 19">
            <a:extLst>
              <a:ext uri="{FF2B5EF4-FFF2-40B4-BE49-F238E27FC236}">
                <a16:creationId xmlns:a16="http://schemas.microsoft.com/office/drawing/2014/main" xmlns="" id="{4DBDAA48-5E80-429F-9020-B9693319F4F3}"/>
              </a:ext>
            </a:extLst>
          </p:cNvPr>
          <p:cNvSpPr/>
          <p:nvPr/>
        </p:nvSpPr>
        <p:spPr>
          <a:xfrm>
            <a:off x="5383593" y="4712332"/>
            <a:ext cx="1644632" cy="6111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xmlns="" id="{846F756F-7CB4-445C-A9EC-20AA063D4F44}"/>
                  </a:ext>
                </a:extLst>
              </p:cNvPr>
              <p:cNvSpPr/>
              <p:nvPr/>
            </p:nvSpPr>
            <p:spPr>
              <a:xfrm>
                <a:off x="2987089" y="4711773"/>
                <a:ext cx="1217710" cy="6111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acc>
                      <m:accPr>
                        <m:chr m:val="̂"/>
                        <m:ctrlPr>
                          <a:rPr lang="en-IN" i="1" smtClean="0">
                            <a:solidFill>
                              <a:schemeClr val="tx1"/>
                            </a:solidFill>
                            <a:latin typeface="Cambria Math"/>
                          </a:rPr>
                        </m:ctrlPr>
                      </m:accPr>
                      <m:e>
                        <m:r>
                          <m:rPr>
                            <m:nor/>
                          </m:rPr>
                          <a:rPr lang="en-IN" dirty="0">
                            <a:solidFill>
                              <a:schemeClr val="tx1"/>
                            </a:solidFill>
                          </a:rPr>
                          <m:t>ƒ</m:t>
                        </m:r>
                      </m:e>
                    </m:acc>
                  </m:oMath>
                </a14:m>
                <a:r>
                  <a:rPr lang="en-IN" dirty="0">
                    <a:solidFill>
                      <a:schemeClr val="tx1"/>
                    </a:solidFill>
                  </a:rPr>
                  <a:t> = statistics</a:t>
                </a:r>
              </a:p>
            </p:txBody>
          </p:sp>
        </mc:Choice>
        <mc:Fallback xmlns="">
          <p:sp>
            <p:nvSpPr>
              <p:cNvPr id="21" name="Rectangle 20">
                <a:extLst>
                  <a:ext uri="{FF2B5EF4-FFF2-40B4-BE49-F238E27FC236}">
                    <a16:creationId xmlns:a16="http://schemas.microsoft.com/office/drawing/2014/main" id="{846F756F-7CB4-445C-A9EC-20AA063D4F44}"/>
                  </a:ext>
                </a:extLst>
              </p:cNvPr>
              <p:cNvSpPr>
                <a:spLocks noRot="1" noChangeAspect="1" noMove="1" noResize="1" noEditPoints="1" noAdjustHandles="1" noChangeArrowheads="1" noChangeShapeType="1" noTextEdit="1"/>
              </p:cNvSpPr>
              <p:nvPr/>
            </p:nvSpPr>
            <p:spPr>
              <a:xfrm>
                <a:off x="2987089" y="4711773"/>
                <a:ext cx="1217710" cy="611155"/>
              </a:xfrm>
              <a:prstGeom prst="rect">
                <a:avLst/>
              </a:prstGeom>
              <a:blipFill>
                <a:blip r:embed="rId4"/>
                <a:stretch>
                  <a:fillRect/>
                </a:stretch>
              </a:blipFill>
              <a:ln w="38100">
                <a:solidFill>
                  <a:schemeClr val="tx1"/>
                </a:solidFill>
              </a:ln>
            </p:spPr>
            <p:txBody>
              <a:bodyPr/>
              <a:lstStyle/>
              <a:p>
                <a:r>
                  <a:rPr lang="en-IN">
                    <a:noFill/>
                  </a:rPr>
                  <a:t> </a:t>
                </a:r>
              </a:p>
            </p:txBody>
          </p:sp>
        </mc:Fallback>
      </mc:AlternateContent>
      <p:sp>
        <p:nvSpPr>
          <p:cNvPr id="22" name="Oval 21">
            <a:extLst>
              <a:ext uri="{FF2B5EF4-FFF2-40B4-BE49-F238E27FC236}">
                <a16:creationId xmlns:a16="http://schemas.microsoft.com/office/drawing/2014/main" xmlns="" id="{44168886-02C9-44C0-9C02-0423569A2B47}"/>
              </a:ext>
            </a:extLst>
          </p:cNvPr>
          <p:cNvSpPr/>
          <p:nvPr/>
        </p:nvSpPr>
        <p:spPr>
          <a:xfrm>
            <a:off x="722054" y="4559040"/>
            <a:ext cx="1179551" cy="858417"/>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a:solidFill>
                    <a:schemeClr val="tx1"/>
                  </a:solidFill>
                </a:ln>
                <a:solidFill>
                  <a:schemeClr val="tx1"/>
                </a:solidFill>
              </a:rPr>
              <a:t>Sample</a:t>
            </a:r>
          </a:p>
        </p:txBody>
      </p:sp>
      <p:sp>
        <p:nvSpPr>
          <p:cNvPr id="23" name="Arrow: Down 34">
            <a:extLst>
              <a:ext uri="{FF2B5EF4-FFF2-40B4-BE49-F238E27FC236}">
                <a16:creationId xmlns:a16="http://schemas.microsoft.com/office/drawing/2014/main" xmlns="" id="{A3FF62E3-5851-4A60-BB09-2305C19B9AEC}"/>
              </a:ext>
            </a:extLst>
          </p:cNvPr>
          <p:cNvSpPr/>
          <p:nvPr/>
        </p:nvSpPr>
        <p:spPr>
          <a:xfrm>
            <a:off x="1043740" y="3542142"/>
            <a:ext cx="628192" cy="916645"/>
          </a:xfrm>
          <a:prstGeom prst="down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1671932" y="3631132"/>
            <a:ext cx="1679924" cy="738664"/>
          </a:xfrm>
          <a:prstGeom prst="rect">
            <a:avLst/>
          </a:prstGeom>
        </p:spPr>
        <p:txBody>
          <a:bodyPr wrap="square">
            <a:spAutoFit/>
          </a:bodyPr>
          <a:lstStyle/>
          <a:p>
            <a:r>
              <a:rPr lang="en-IN" b="1" dirty="0"/>
              <a:t>Sample withdrawn from Population</a:t>
            </a:r>
          </a:p>
        </p:txBody>
      </p:sp>
      <p:sp>
        <p:nvSpPr>
          <p:cNvPr id="25" name="Arrow: Right 23">
            <a:extLst>
              <a:ext uri="{FF2B5EF4-FFF2-40B4-BE49-F238E27FC236}">
                <a16:creationId xmlns:a16="http://schemas.microsoft.com/office/drawing/2014/main" xmlns="" id="{036C5865-53A4-4851-A4AB-660CC8F866FD}"/>
              </a:ext>
            </a:extLst>
          </p:cNvPr>
          <p:cNvSpPr/>
          <p:nvPr/>
        </p:nvSpPr>
        <p:spPr>
          <a:xfrm>
            <a:off x="4385451" y="4890777"/>
            <a:ext cx="661075" cy="277586"/>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32">
            <a:extLst>
              <a:ext uri="{FF2B5EF4-FFF2-40B4-BE49-F238E27FC236}">
                <a16:creationId xmlns:a16="http://schemas.microsoft.com/office/drawing/2014/main" xmlns="" id="{9CF76435-83E2-4891-AAD4-F9F7DD629E91}"/>
              </a:ext>
            </a:extLst>
          </p:cNvPr>
          <p:cNvSpPr/>
          <p:nvPr/>
        </p:nvSpPr>
        <p:spPr>
          <a:xfrm>
            <a:off x="2398892" y="2719188"/>
            <a:ext cx="490075" cy="281480"/>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32">
            <a:extLst>
              <a:ext uri="{FF2B5EF4-FFF2-40B4-BE49-F238E27FC236}">
                <a16:creationId xmlns:a16="http://schemas.microsoft.com/office/drawing/2014/main" xmlns="" id="{9CF76435-83E2-4891-AAD4-F9F7DD629E91}"/>
              </a:ext>
            </a:extLst>
          </p:cNvPr>
          <p:cNvSpPr/>
          <p:nvPr/>
        </p:nvSpPr>
        <p:spPr>
          <a:xfrm>
            <a:off x="2115460" y="4907540"/>
            <a:ext cx="657774" cy="256994"/>
          </a:xfrm>
          <a:prstGeom prst="rightArrow">
            <a:avLst/>
          </a:prstGeom>
          <a:solidFill>
            <a:schemeClr val="tx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19262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342900" indent="-342900">
              <a:spcAft>
                <a:spcPts val="900"/>
              </a:spcAft>
            </a:pPr>
            <a:r>
              <a:rPr lang="en-US" dirty="0">
                <a:latin typeface="Calibri" pitchFamily="34" charset="0"/>
              </a:rPr>
              <a:t>A population is the set of all the elements of interest in a study.</a:t>
            </a:r>
          </a:p>
          <a:p>
            <a:pPr marL="342900" indent="-342900">
              <a:spcAft>
                <a:spcPts val="900"/>
              </a:spcAft>
            </a:pPr>
            <a:r>
              <a:rPr lang="en-US" dirty="0">
                <a:latin typeface="Calibri" pitchFamily="34" charset="0"/>
              </a:rPr>
              <a:t>A sample is a subset of population.</a:t>
            </a:r>
          </a:p>
          <a:p>
            <a:pPr marL="342900" indent="-342900">
              <a:spcAft>
                <a:spcPts val="900"/>
              </a:spcAft>
            </a:pPr>
            <a:r>
              <a:rPr lang="en-US" dirty="0">
                <a:latin typeface="Calibri" pitchFamily="34" charset="0"/>
              </a:rPr>
              <a:t>When selected properly a sample is a representative of the population.</a:t>
            </a:r>
          </a:p>
          <a:p>
            <a:pPr marL="342900" indent="-342900">
              <a:spcAft>
                <a:spcPts val="900"/>
              </a:spcAft>
            </a:pPr>
            <a:r>
              <a:rPr lang="en-US" dirty="0">
                <a:latin typeface="Calibri" pitchFamily="34" charset="0"/>
              </a:rPr>
              <a:t>i.e. the characteristics of sample provide an estimate (approximation) of population characteristics.</a:t>
            </a:r>
          </a:p>
          <a:p>
            <a:pPr marL="342900" indent="-342900">
              <a:spcAft>
                <a:spcPts val="900"/>
              </a:spcAft>
            </a:pPr>
            <a:r>
              <a:rPr lang="en-US" dirty="0">
                <a:latin typeface="Calibri" pitchFamily="34" charset="0"/>
              </a:rPr>
              <a:t>These characteristics namely mean, standard deviation, variance, median (and a host of others) in the context of population are called parameters and in the context of sample are called statistics.</a:t>
            </a:r>
          </a:p>
          <a:p>
            <a:endParaRPr lang="en-US" dirty="0"/>
          </a:p>
        </p:txBody>
      </p:sp>
      <p:sp>
        <p:nvSpPr>
          <p:cNvPr id="4" name="Rectangle 3"/>
          <p:cNvSpPr/>
          <p:nvPr/>
        </p:nvSpPr>
        <p:spPr>
          <a:xfrm>
            <a:off x="566456" y="665636"/>
            <a:ext cx="1568058" cy="461665"/>
          </a:xfrm>
          <a:prstGeom prst="rect">
            <a:avLst/>
          </a:prstGeom>
        </p:spPr>
        <p:txBody>
          <a:bodyPr wrap="none">
            <a:spAutoFit/>
          </a:bodyPr>
          <a:lstStyle/>
          <a:p>
            <a:r>
              <a:rPr lang="en-US" sz="2400" b="1" dirty="0"/>
              <a:t>Sampling</a:t>
            </a:r>
          </a:p>
        </p:txBody>
      </p:sp>
    </p:spTree>
    <p:extLst>
      <p:ext uri="{BB962C8B-B14F-4D97-AF65-F5344CB8AC3E}">
        <p14:creationId xmlns:p14="http://schemas.microsoft.com/office/powerpoint/2010/main" val="3474761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Probability</a:t>
            </a:r>
            <a:endParaRPr lang="en-US" dirty="0"/>
          </a:p>
        </p:txBody>
      </p:sp>
    </p:spTree>
    <p:extLst>
      <p:ext uri="{BB962C8B-B14F-4D97-AF65-F5344CB8AC3E}">
        <p14:creationId xmlns:p14="http://schemas.microsoft.com/office/powerpoint/2010/main" val="419500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857250"/>
            <a:ext cx="6858000" cy="514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a:latin typeface="+mn-lt"/>
              </a:rPr>
              <a:t>Statistics – The Big Picture</a:t>
            </a:r>
            <a:endParaRPr lang="en-US" sz="2400" dirty="0">
              <a:latin typeface="+mn-lt"/>
            </a:endParaRPr>
          </a:p>
        </p:txBody>
      </p:sp>
      <p:sp>
        <p:nvSpPr>
          <p:cNvPr id="5" name="Rectangle 9"/>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1350">
              <a:latin typeface="Arial" panose="020B0604020202020204" pitchFamily="34" charset="0"/>
            </a:endParaRPr>
          </a:p>
        </p:txBody>
      </p:sp>
      <p:grpSp>
        <p:nvGrpSpPr>
          <p:cNvPr id="21" name="Group 20"/>
          <p:cNvGrpSpPr/>
          <p:nvPr/>
        </p:nvGrpSpPr>
        <p:grpSpPr>
          <a:xfrm>
            <a:off x="907143" y="1371600"/>
            <a:ext cx="7093857" cy="4890667"/>
            <a:chOff x="2158429" y="824502"/>
            <a:chExt cx="7798942" cy="5515927"/>
          </a:xfrm>
        </p:grpSpPr>
        <p:sp>
          <p:nvSpPr>
            <p:cNvPr id="6" name="Oval 5"/>
            <p:cNvSpPr/>
            <p:nvPr/>
          </p:nvSpPr>
          <p:spPr>
            <a:xfrm>
              <a:off x="2158429" y="1891301"/>
              <a:ext cx="3810000" cy="38100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7" name="Oval 6"/>
            <p:cNvSpPr/>
            <p:nvPr/>
          </p:nvSpPr>
          <p:spPr>
            <a:xfrm>
              <a:off x="7340029" y="976901"/>
              <a:ext cx="914400" cy="914400"/>
            </a:xfrm>
            <a:prstGeom prst="ellipse">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sp>
          <p:nvSpPr>
            <p:cNvPr id="8" name="Oval 7"/>
            <p:cNvSpPr/>
            <p:nvPr/>
          </p:nvSpPr>
          <p:spPr>
            <a:xfrm>
              <a:off x="4215829" y="272950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050"/>
            </a:p>
          </p:txBody>
        </p:sp>
        <p:cxnSp>
          <p:nvCxnSpPr>
            <p:cNvPr id="9" name="Straight Arrow Connector 8"/>
            <p:cNvCxnSpPr>
              <a:stCxn id="8" idx="7"/>
            </p:cNvCxnSpPr>
            <p:nvPr/>
          </p:nvCxnSpPr>
          <p:spPr>
            <a:xfrm rot="5400000" flipH="1" flipV="1">
              <a:off x="5454079" y="976901"/>
              <a:ext cx="1428750" cy="2343150"/>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4"/>
            </p:cNvCxnSpPr>
            <p:nvPr/>
          </p:nvCxnSpPr>
          <p:spPr>
            <a:xfrm rot="5400000">
              <a:off x="6844730" y="2843802"/>
              <a:ext cx="1905000" cy="3175"/>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6"/>
            </p:cNvCxnSpPr>
            <p:nvPr/>
          </p:nvCxnSpPr>
          <p:spPr>
            <a:xfrm rot="10800000">
              <a:off x="5968429" y="3796301"/>
              <a:ext cx="1830388" cy="1588"/>
            </a:xfrm>
            <a:prstGeom prst="straightConnector1">
              <a:avLst/>
            </a:prstGeom>
            <a:ln w="38100">
              <a:solidFill>
                <a:schemeClr val="tx1"/>
              </a:solidFill>
              <a:prstDash val="sys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24"/>
            <p:cNvSpPr txBox="1">
              <a:spLocks noChangeArrowheads="1"/>
            </p:cNvSpPr>
            <p:nvPr/>
          </p:nvSpPr>
          <p:spPr bwMode="auto">
            <a:xfrm>
              <a:off x="3377630" y="1357902"/>
              <a:ext cx="183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a:latin typeface="Arial" panose="020B0604020202020204" pitchFamily="34" charset="0"/>
                </a:rPr>
                <a:t>Population</a:t>
              </a:r>
            </a:p>
          </p:txBody>
        </p:sp>
        <p:sp>
          <p:nvSpPr>
            <p:cNvPr id="13" name="TextBox 25"/>
            <p:cNvSpPr txBox="1">
              <a:spLocks noChangeArrowheads="1"/>
            </p:cNvSpPr>
            <p:nvPr/>
          </p:nvSpPr>
          <p:spPr bwMode="auto">
            <a:xfrm>
              <a:off x="8102030" y="824502"/>
              <a:ext cx="13405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b="1">
                  <a:latin typeface="Arial" panose="020B0604020202020204" pitchFamily="34" charset="0"/>
                </a:rPr>
                <a:t>Sample</a:t>
              </a:r>
            </a:p>
          </p:txBody>
        </p:sp>
        <p:sp>
          <p:nvSpPr>
            <p:cNvPr id="14" name="TextBox 26"/>
            <p:cNvSpPr txBox="1">
              <a:spLocks noChangeArrowheads="1"/>
            </p:cNvSpPr>
            <p:nvPr/>
          </p:nvSpPr>
          <p:spPr bwMode="auto">
            <a:xfrm>
              <a:off x="5792217" y="2283414"/>
              <a:ext cx="1243012"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1. Produce Data</a:t>
              </a:r>
            </a:p>
          </p:txBody>
        </p:sp>
        <p:sp>
          <p:nvSpPr>
            <p:cNvPr id="15" name="TextBox 27"/>
            <p:cNvSpPr txBox="1">
              <a:spLocks noChangeArrowheads="1"/>
            </p:cNvSpPr>
            <p:nvPr/>
          </p:nvSpPr>
          <p:spPr bwMode="auto">
            <a:xfrm>
              <a:off x="7797229" y="2424702"/>
              <a:ext cx="1676400"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2. Exploratory Data Analysis</a:t>
              </a:r>
            </a:p>
            <a:p>
              <a:pPr eaLnBrk="1" hangingPunct="1">
                <a:spcBef>
                  <a:spcPct val="0"/>
                </a:spcBef>
                <a:buFontTx/>
                <a:buNone/>
              </a:pPr>
              <a:r>
                <a:rPr lang="en-US" sz="1350">
                  <a:latin typeface="Arial" panose="020B0604020202020204" pitchFamily="34" charset="0"/>
                </a:rPr>
                <a:t>(EDA)</a:t>
              </a:r>
            </a:p>
          </p:txBody>
        </p:sp>
        <p:sp>
          <p:nvSpPr>
            <p:cNvPr id="16" name="TextBox 28"/>
            <p:cNvSpPr txBox="1">
              <a:spLocks noChangeArrowheads="1"/>
            </p:cNvSpPr>
            <p:nvPr/>
          </p:nvSpPr>
          <p:spPr bwMode="auto">
            <a:xfrm>
              <a:off x="6120829" y="3262901"/>
              <a:ext cx="16764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latin typeface="Arial" panose="020B0604020202020204" pitchFamily="34" charset="0"/>
                </a:rPr>
                <a:t>3. Inference</a:t>
              </a:r>
            </a:p>
          </p:txBody>
        </p:sp>
        <p:sp>
          <p:nvSpPr>
            <p:cNvPr id="17" name="TextBox 29"/>
            <p:cNvSpPr txBox="1">
              <a:spLocks noChangeArrowheads="1"/>
            </p:cNvSpPr>
            <p:nvPr/>
          </p:nvSpPr>
          <p:spPr bwMode="auto">
            <a:xfrm>
              <a:off x="6314503" y="4329700"/>
              <a:ext cx="1481137"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dirty="0">
                  <a:latin typeface="Arial" panose="020B0604020202020204" pitchFamily="34" charset="0"/>
                </a:rPr>
                <a:t>Probability</a:t>
              </a:r>
            </a:p>
          </p:txBody>
        </p:sp>
        <p:cxnSp>
          <p:nvCxnSpPr>
            <p:cNvPr id="18" name="Straight Arrow Connector 17"/>
            <p:cNvCxnSpPr>
              <a:stCxn id="17" idx="0"/>
              <a:endCxn id="16" idx="2"/>
            </p:cNvCxnSpPr>
            <p:nvPr/>
          </p:nvCxnSpPr>
          <p:spPr>
            <a:xfrm rot="16200000" flipV="1">
              <a:off x="6612161" y="3979658"/>
              <a:ext cx="696912" cy="3175"/>
            </a:xfrm>
            <a:prstGeom prst="straightConnector1">
              <a:avLst/>
            </a:prstGeom>
            <a:ln w="6350">
              <a:solidFill>
                <a:schemeClr val="tx1"/>
              </a:solidFill>
              <a:prstDash val="solid"/>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9" name="TextBox 33"/>
            <p:cNvSpPr txBox="1">
              <a:spLocks noChangeArrowheads="1"/>
            </p:cNvSpPr>
            <p:nvPr/>
          </p:nvSpPr>
          <p:spPr bwMode="auto">
            <a:xfrm>
              <a:off x="7492429" y="1205501"/>
              <a:ext cx="6858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350">
                  <a:solidFill>
                    <a:schemeClr val="bg1"/>
                  </a:solidFill>
                  <a:latin typeface="Arial" panose="020B0604020202020204" pitchFamily="34" charset="0"/>
                </a:rPr>
                <a:t>Data</a:t>
              </a:r>
            </a:p>
          </p:txBody>
        </p:sp>
        <p:sp>
          <p:nvSpPr>
            <p:cNvPr id="20" name="TextBox 19"/>
            <p:cNvSpPr txBox="1"/>
            <p:nvPr/>
          </p:nvSpPr>
          <p:spPr>
            <a:xfrm>
              <a:off x="7492429" y="5536790"/>
              <a:ext cx="2464942" cy="803639"/>
            </a:xfrm>
            <a:prstGeom prst="rect">
              <a:avLst/>
            </a:prstGeom>
            <a:solidFill>
              <a:schemeClr val="bg1">
                <a:lumMod val="95000"/>
              </a:schemeClr>
            </a:solidFill>
          </p:spPr>
          <p:txBody>
            <a:bodyPr wrap="square" rtlCol="0">
              <a:spAutoFit/>
            </a:bodyPr>
            <a:lstStyle/>
            <a:p>
              <a:pPr algn="ctr">
                <a:spcAft>
                  <a:spcPts val="225"/>
                </a:spcAft>
              </a:pPr>
              <a:r>
                <a:rPr lang="en-IN" sz="1050" u="sng" dirty="0"/>
                <a:t>Inference</a:t>
              </a:r>
            </a:p>
            <a:p>
              <a:pPr marL="257175" indent="-257175">
                <a:buFont typeface="+mj-lt"/>
                <a:buAutoNum type="arabicPeriod"/>
              </a:pPr>
              <a:r>
                <a:rPr lang="en-IN" sz="1050" dirty="0"/>
                <a:t>Estimation</a:t>
              </a:r>
            </a:p>
            <a:p>
              <a:pPr marL="257175" indent="-257175">
                <a:buFont typeface="+mj-lt"/>
                <a:buAutoNum type="arabicPeriod"/>
              </a:pPr>
              <a:r>
                <a:rPr lang="en-IN" sz="1050" dirty="0"/>
                <a:t>Hypothesis Testing</a:t>
              </a:r>
            </a:p>
          </p:txBody>
        </p:sp>
      </p:grpSp>
    </p:spTree>
    <p:extLst>
      <p:ext uri="{BB962C8B-B14F-4D97-AF65-F5344CB8AC3E}">
        <p14:creationId xmlns:p14="http://schemas.microsoft.com/office/powerpoint/2010/main" val="22425020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7732" y="727034"/>
            <a:ext cx="6858000" cy="514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dirty="0">
                <a:latin typeface="+mn-lt"/>
              </a:rPr>
              <a:t>Sampling Terminology</a:t>
            </a:r>
          </a:p>
        </p:txBody>
      </p:sp>
      <p:sp>
        <p:nvSpPr>
          <p:cNvPr id="5"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dirty="0">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80818905"/>
              </p:ext>
            </p:extLst>
          </p:nvPr>
        </p:nvGraphicFramePr>
        <p:xfrm>
          <a:off x="1331788" y="1827945"/>
          <a:ext cx="7294627" cy="3771900"/>
        </p:xfrm>
        <a:graphic>
          <a:graphicData uri="http://schemas.openxmlformats.org/drawingml/2006/table">
            <a:tbl>
              <a:tblPr>
                <a:tableStyleId>{5C22544A-7EE6-4342-B048-85BDC9FD1C3A}</a:tableStyleId>
              </a:tblPr>
              <a:tblGrid>
                <a:gridCol w="1928997">
                  <a:extLst>
                    <a:ext uri="{9D8B030D-6E8A-4147-A177-3AD203B41FA5}">
                      <a16:colId xmlns:a16="http://schemas.microsoft.com/office/drawing/2014/main" xmlns="" val="1970481357"/>
                    </a:ext>
                  </a:extLst>
                </a:gridCol>
                <a:gridCol w="5365630">
                  <a:extLst>
                    <a:ext uri="{9D8B030D-6E8A-4147-A177-3AD203B41FA5}">
                      <a16:colId xmlns:a16="http://schemas.microsoft.com/office/drawing/2014/main" xmlns="" val="990967590"/>
                    </a:ext>
                  </a:extLst>
                </a:gridCol>
              </a:tblGrid>
              <a:tr h="342900">
                <a:tc>
                  <a:txBody>
                    <a:bodyPr/>
                    <a:lstStyle/>
                    <a:p>
                      <a:pPr algn="ctr"/>
                      <a:r>
                        <a:rPr lang="en-IN" sz="1800" dirty="0"/>
                        <a:t>Term</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a:t>Description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65663654"/>
                  </a:ext>
                </a:extLst>
              </a:tr>
              <a:tr h="342900">
                <a:tc>
                  <a:txBody>
                    <a:bodyPr/>
                    <a:lstStyle/>
                    <a:p>
                      <a:pPr algn="l"/>
                      <a:r>
                        <a:rPr lang="en-IN" sz="1800" dirty="0"/>
                        <a:t>Population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Set of all items of interest.</a:t>
                      </a:r>
                      <a:r>
                        <a:rPr lang="en-IN" sz="1800" baseline="0" dirty="0"/>
                        <a:t> Size = N</a:t>
                      </a:r>
                      <a:endParaRPr lang="en-IN"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24265867"/>
                  </a:ext>
                </a:extLst>
              </a:tr>
              <a:tr h="617220">
                <a:tc>
                  <a:txBody>
                    <a:bodyPr/>
                    <a:lstStyle/>
                    <a:p>
                      <a:pPr algn="l"/>
                      <a:r>
                        <a:rPr lang="en-IN" sz="1800" dirty="0"/>
                        <a:t>Sample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A subset chosen from population for study. Size = 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89947206"/>
                  </a:ext>
                </a:extLst>
              </a:tr>
              <a:tr h="617220">
                <a:tc>
                  <a:txBody>
                    <a:bodyPr/>
                    <a:lstStyle/>
                    <a:p>
                      <a:pPr algn="l"/>
                      <a:r>
                        <a:rPr lang="en-IN" sz="1800" dirty="0"/>
                        <a:t>Sampling Unit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An</a:t>
                      </a:r>
                      <a:r>
                        <a:rPr lang="en-IN" sz="1800" baseline="0" dirty="0"/>
                        <a:t> indivisible unit of population liable to be included in the sample set.</a:t>
                      </a:r>
                      <a:endParaRPr lang="en-IN"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9945401"/>
                  </a:ext>
                </a:extLst>
              </a:tr>
              <a:tr h="617220">
                <a:tc>
                  <a:txBody>
                    <a:bodyPr/>
                    <a:lstStyle/>
                    <a:p>
                      <a:pPr algn="l"/>
                      <a:r>
                        <a:rPr lang="en-IN" sz="1800" dirty="0"/>
                        <a:t>Sampling Frame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An object that represents population and facilitates selection of sample set.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71887099"/>
                  </a:ext>
                </a:extLst>
              </a:tr>
              <a:tr h="617220">
                <a:tc>
                  <a:txBody>
                    <a:bodyPr/>
                    <a:lstStyle/>
                    <a:p>
                      <a:pPr algn="l"/>
                      <a:r>
                        <a:rPr lang="en-IN" sz="1800" dirty="0"/>
                        <a:t>Sampling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Selection of n units from N units of population with or without replacement.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241117841"/>
                  </a:ext>
                </a:extLst>
              </a:tr>
              <a:tr h="617220">
                <a:tc>
                  <a:txBody>
                    <a:bodyPr/>
                    <a:lstStyle/>
                    <a:p>
                      <a:pPr algn="l"/>
                      <a:r>
                        <a:rPr lang="en-IN" sz="1800" dirty="0"/>
                        <a:t>Sampling fraction (f)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1800" dirty="0"/>
                        <a:t>The ratio f = n / 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78434982"/>
                  </a:ext>
                </a:extLst>
              </a:tr>
            </a:tbl>
          </a:graphicData>
        </a:graphic>
      </p:graphicFrame>
    </p:spTree>
    <p:extLst>
      <p:ext uri="{BB962C8B-B14F-4D97-AF65-F5344CB8AC3E}">
        <p14:creationId xmlns:p14="http://schemas.microsoft.com/office/powerpoint/2010/main" val="28740262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normAutofit/>
          </a:bodyPr>
          <a:lstStyle/>
          <a:p>
            <a:r>
              <a:rPr lang="en-US" sz="3000" dirty="0"/>
              <a:t>Simple Random Sampling</a:t>
            </a:r>
          </a:p>
        </p:txBody>
      </p:sp>
      <p:sp>
        <p:nvSpPr>
          <p:cNvPr id="3" name="Content Placeholder 2"/>
          <p:cNvSpPr>
            <a:spLocks noGrp="1"/>
          </p:cNvSpPr>
          <p:nvPr>
            <p:ph idx="1"/>
          </p:nvPr>
        </p:nvSpPr>
        <p:spPr>
          <a:xfrm>
            <a:off x="628650" y="1354337"/>
            <a:ext cx="7886700" cy="4167554"/>
          </a:xfrm>
        </p:spPr>
        <p:txBody>
          <a:bodyPr>
            <a:noAutofit/>
          </a:bodyPr>
          <a:lstStyle/>
          <a:p>
            <a:r>
              <a:rPr lang="en-IN" dirty="0">
                <a:solidFill>
                  <a:schemeClr val="tx1"/>
                </a:solidFill>
              </a:rPr>
              <a:t>When we collect sample from a homogeneous population completely haphazardly </a:t>
            </a:r>
            <a:r>
              <a:rPr lang="en-IN" dirty="0" err="1">
                <a:solidFill>
                  <a:schemeClr val="tx1"/>
                </a:solidFill>
              </a:rPr>
              <a:t>i.e</a:t>
            </a:r>
            <a:r>
              <a:rPr lang="en-IN" dirty="0">
                <a:solidFill>
                  <a:schemeClr val="tx1"/>
                </a:solidFill>
              </a:rPr>
              <a:t> without any bias from any external source we call it Simple Random Sampling</a:t>
            </a:r>
          </a:p>
          <a:p>
            <a:endParaRPr lang="en-IN" dirty="0">
              <a:solidFill>
                <a:schemeClr val="tx1"/>
              </a:solidFill>
            </a:endParaRPr>
          </a:p>
          <a:p>
            <a:r>
              <a:rPr lang="en-IN" dirty="0">
                <a:solidFill>
                  <a:schemeClr val="tx1"/>
                </a:solidFill>
              </a:rPr>
              <a:t>There are several techniques to </a:t>
            </a:r>
            <a:r>
              <a:rPr lang="en-IN" sz="2400" b="1" dirty="0">
                <a:solidFill>
                  <a:schemeClr val="tx1"/>
                </a:solidFill>
              </a:rPr>
              <a:t>select</a:t>
            </a:r>
            <a:r>
              <a:rPr lang="en-IN" dirty="0">
                <a:solidFill>
                  <a:schemeClr val="tx1"/>
                </a:solidFill>
              </a:rPr>
              <a:t> Population elements randomly, such as</a:t>
            </a:r>
          </a:p>
          <a:p>
            <a:pPr lvl="2"/>
            <a:r>
              <a:rPr lang="en-IN" dirty="0">
                <a:solidFill>
                  <a:schemeClr val="tx1"/>
                </a:solidFill>
              </a:rPr>
              <a:t>Using the help of Random number table</a:t>
            </a:r>
          </a:p>
          <a:p>
            <a:pPr lvl="2"/>
            <a:r>
              <a:rPr lang="en-IN" dirty="0">
                <a:solidFill>
                  <a:schemeClr val="tx1"/>
                </a:solidFill>
              </a:rPr>
              <a:t>Selecting numbers from  a box </a:t>
            </a:r>
          </a:p>
          <a:p>
            <a:pPr marL="0" indent="0">
              <a:buNone/>
            </a:pPr>
            <a:r>
              <a:rPr lang="en-IN" dirty="0">
                <a:solidFill>
                  <a:schemeClr val="tx1"/>
                </a:solidFill>
              </a:rPr>
              <a:t>	We can apply any of them.</a:t>
            </a:r>
          </a:p>
          <a:p>
            <a:endParaRPr lang="en-IN" dirty="0">
              <a:solidFill>
                <a:schemeClr val="tx1"/>
              </a:solidFill>
            </a:endParaRPr>
          </a:p>
          <a:p>
            <a:r>
              <a:rPr lang="en-IN" dirty="0">
                <a:solidFill>
                  <a:schemeClr val="tx1"/>
                </a:solidFill>
              </a:rPr>
              <a:t>There are two types of Simple Random Sampling, such as</a:t>
            </a:r>
          </a:p>
          <a:p>
            <a:pPr lvl="2"/>
            <a:r>
              <a:rPr lang="en-IN" dirty="0">
                <a:solidFill>
                  <a:schemeClr val="tx1"/>
                </a:solidFill>
              </a:rPr>
              <a:t>Simple Random Sample </a:t>
            </a:r>
            <a:r>
              <a:rPr lang="en-IN" sz="2000" b="1" dirty="0">
                <a:solidFill>
                  <a:schemeClr val="tx1"/>
                </a:solidFill>
              </a:rPr>
              <a:t>with</a:t>
            </a:r>
            <a:r>
              <a:rPr lang="en-IN" dirty="0">
                <a:solidFill>
                  <a:schemeClr val="tx1"/>
                </a:solidFill>
              </a:rPr>
              <a:t> Replacement</a:t>
            </a:r>
          </a:p>
          <a:p>
            <a:pPr lvl="2"/>
            <a:r>
              <a:rPr lang="en-IN" dirty="0">
                <a:solidFill>
                  <a:schemeClr val="tx1"/>
                </a:solidFill>
              </a:rPr>
              <a:t>Simple Random Sample </a:t>
            </a:r>
            <a:r>
              <a:rPr lang="en-IN" sz="2000" b="1" dirty="0">
                <a:solidFill>
                  <a:schemeClr val="tx1"/>
                </a:solidFill>
              </a:rPr>
              <a:t>without</a:t>
            </a:r>
            <a:r>
              <a:rPr lang="en-IN" dirty="0">
                <a:solidFill>
                  <a:schemeClr val="tx1"/>
                </a:solidFill>
              </a:rPr>
              <a:t> Replacement</a:t>
            </a:r>
          </a:p>
          <a:p>
            <a:pPr marL="0" indent="0">
              <a:buNone/>
            </a:pPr>
            <a:r>
              <a:rPr lang="en-IN" dirty="0">
                <a:solidFill>
                  <a:schemeClr val="tx1"/>
                </a:solidFill>
              </a:rPr>
              <a:t>	We choose the procedure depending on the appropriate objective and purpose</a:t>
            </a:r>
            <a:endParaRPr lang="en-US" sz="1800" dirty="0">
              <a:solidFill>
                <a:schemeClr val="tx1"/>
              </a:solidFill>
            </a:endParaRPr>
          </a:p>
        </p:txBody>
      </p:sp>
    </p:spTree>
    <p:extLst>
      <p:ext uri="{BB962C8B-B14F-4D97-AF65-F5344CB8AC3E}">
        <p14:creationId xmlns:p14="http://schemas.microsoft.com/office/powerpoint/2010/main" val="1556426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479437"/>
            <a:ext cx="8229600" cy="553998"/>
          </a:xfrm>
        </p:spPr>
        <p:txBody>
          <a:bodyPr>
            <a:normAutofit fontScale="92500" lnSpcReduction="10000"/>
          </a:bodyPr>
          <a:lstStyle/>
          <a:p>
            <a:r>
              <a:rPr lang="en-IN" sz="2800" u="sng" dirty="0"/>
              <a:t>Simple Random Sampling with Replacement</a:t>
            </a:r>
            <a:endParaRPr lang="en-IN" dirty="0"/>
          </a:p>
        </p:txBody>
      </p:sp>
      <p:sp>
        <p:nvSpPr>
          <p:cNvPr id="3" name="Text Placeholder 2"/>
          <p:cNvSpPr>
            <a:spLocks noGrp="1"/>
          </p:cNvSpPr>
          <p:nvPr>
            <p:ph type="body" idx="2"/>
          </p:nvPr>
        </p:nvSpPr>
        <p:spPr/>
        <p:txBody>
          <a:bodyPr/>
          <a:lstStyle/>
          <a:p>
            <a:r>
              <a:rPr lang="en-IN" sz="2000" dirty="0">
                <a:solidFill>
                  <a:schemeClr val="tx1"/>
                </a:solidFill>
              </a:rPr>
              <a:t>In this technique, once an unit selected from the population </a:t>
            </a:r>
            <a:r>
              <a:rPr lang="en-IN" sz="2000" b="1" dirty="0">
                <a:solidFill>
                  <a:schemeClr val="tx1"/>
                </a:solidFill>
              </a:rPr>
              <a:t>is returned back </a:t>
            </a:r>
            <a:r>
              <a:rPr lang="en-IN" sz="2000" dirty="0">
                <a:solidFill>
                  <a:schemeClr val="tx1"/>
                </a:solidFill>
              </a:rPr>
              <a:t>to the population before the next drawn.</a:t>
            </a:r>
          </a:p>
          <a:p>
            <a:pPr marL="0" indent="0">
              <a:buNone/>
            </a:pPr>
            <a:endParaRPr lang="en-IN" sz="2000" dirty="0">
              <a:solidFill>
                <a:schemeClr val="tx1"/>
              </a:solidFill>
            </a:endParaRPr>
          </a:p>
          <a:p>
            <a:r>
              <a:rPr lang="en-IN" sz="2000" dirty="0">
                <a:solidFill>
                  <a:schemeClr val="tx1"/>
                </a:solidFill>
              </a:rPr>
              <a:t>That means, there is </a:t>
            </a:r>
            <a:r>
              <a:rPr lang="en-IN" sz="2000" b="1" dirty="0">
                <a:solidFill>
                  <a:schemeClr val="tx1"/>
                </a:solidFill>
              </a:rPr>
              <a:t>a possibility </a:t>
            </a:r>
            <a:r>
              <a:rPr lang="en-IN" sz="2000" dirty="0">
                <a:solidFill>
                  <a:schemeClr val="tx1"/>
                </a:solidFill>
              </a:rPr>
              <a:t>of getting the same unit withdrawn once from the population, again in the sample.</a:t>
            </a:r>
          </a:p>
          <a:p>
            <a:endParaRPr lang="en-IN" sz="2000" dirty="0">
              <a:solidFill>
                <a:schemeClr val="tx1"/>
              </a:solidFill>
            </a:endParaRPr>
          </a:p>
          <a:p>
            <a:r>
              <a:rPr lang="en-IN" sz="2000" dirty="0">
                <a:solidFill>
                  <a:schemeClr val="tx1"/>
                </a:solidFill>
              </a:rPr>
              <a:t>But it is to be noted that the units will be selected randomly from the population.</a:t>
            </a:r>
          </a:p>
          <a:p>
            <a:endParaRPr lang="en-IN" dirty="0"/>
          </a:p>
        </p:txBody>
      </p:sp>
    </p:spTree>
    <p:extLst>
      <p:ext uri="{BB962C8B-B14F-4D97-AF65-F5344CB8AC3E}">
        <p14:creationId xmlns:p14="http://schemas.microsoft.com/office/powerpoint/2010/main" val="14750364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normAutofit/>
          </a:bodyPr>
          <a:lstStyle/>
          <a:p>
            <a:r>
              <a:rPr lang="en-US" sz="3000" dirty="0"/>
              <a:t>Simple Random Sampling</a:t>
            </a:r>
          </a:p>
        </p:txBody>
      </p:sp>
      <p:sp>
        <p:nvSpPr>
          <p:cNvPr id="3" name="Content Placeholder 2"/>
          <p:cNvSpPr>
            <a:spLocks noGrp="1"/>
          </p:cNvSpPr>
          <p:nvPr>
            <p:ph idx="1"/>
          </p:nvPr>
        </p:nvSpPr>
        <p:spPr>
          <a:xfrm>
            <a:off x="628650" y="1354337"/>
            <a:ext cx="7886700" cy="4167554"/>
          </a:xfrm>
        </p:spPr>
        <p:txBody>
          <a:bodyPr>
            <a:noAutofit/>
          </a:bodyPr>
          <a:lstStyle/>
          <a:p>
            <a:pPr marL="214313" indent="-214313">
              <a:lnSpc>
                <a:spcPct val="160000"/>
              </a:lnSpc>
              <a:spcAft>
                <a:spcPts val="900"/>
              </a:spcAft>
            </a:pPr>
            <a:r>
              <a:rPr lang="en-US" sz="1600" dirty="0"/>
              <a:t>Every sample of size n has the same probability of being selected.</a:t>
            </a:r>
          </a:p>
          <a:p>
            <a:pPr marL="214313" indent="-214313">
              <a:lnSpc>
                <a:spcPct val="160000"/>
              </a:lnSpc>
              <a:spcAft>
                <a:spcPts val="900"/>
              </a:spcAft>
            </a:pPr>
            <a:r>
              <a:rPr lang="en-US" sz="1600" dirty="0"/>
              <a:t>If there are N units in population, then all samples of size n have the same probability of 1/(</a:t>
            </a:r>
            <a:r>
              <a:rPr lang="en-US" sz="1600" baseline="30000" dirty="0" err="1"/>
              <a:t>N</a:t>
            </a:r>
            <a:r>
              <a:rPr lang="en-US" sz="1600" dirty="0" err="1"/>
              <a:t>C</a:t>
            </a:r>
            <a:r>
              <a:rPr lang="en-US" sz="1600" baseline="-25000" dirty="0" err="1"/>
              <a:t>n</a:t>
            </a:r>
            <a:r>
              <a:rPr lang="en-US" sz="1600" dirty="0"/>
              <a:t>) of getting selected.</a:t>
            </a:r>
          </a:p>
          <a:p>
            <a:pPr>
              <a:lnSpc>
                <a:spcPct val="160000"/>
              </a:lnSpc>
              <a:spcAft>
                <a:spcPts val="900"/>
              </a:spcAft>
            </a:pPr>
            <a:r>
              <a:rPr lang="en-US" sz="1600" dirty="0"/>
              <a:t>Procedure for SRS:</a:t>
            </a:r>
          </a:p>
          <a:p>
            <a:pPr marL="600075" lvl="1" indent="-257175">
              <a:lnSpc>
                <a:spcPct val="160000"/>
              </a:lnSpc>
              <a:spcAft>
                <a:spcPts val="900"/>
              </a:spcAft>
              <a:buFont typeface="+mj-lt"/>
              <a:buAutoNum type="arabicPeriod"/>
            </a:pPr>
            <a:r>
              <a:rPr lang="en-US" sz="1600" dirty="0"/>
              <a:t>Prepare a unique list of N units of population – sampling frame.</a:t>
            </a:r>
          </a:p>
          <a:p>
            <a:pPr marL="600075" lvl="1" indent="-257175">
              <a:lnSpc>
                <a:spcPct val="160000"/>
              </a:lnSpc>
              <a:spcAft>
                <a:spcPts val="900"/>
              </a:spcAft>
              <a:buFont typeface="+mj-lt"/>
              <a:buAutoNum type="arabicPeriod"/>
            </a:pPr>
            <a:r>
              <a:rPr lang="en-US" sz="1600" dirty="0"/>
              <a:t>Select n units from the list at random.</a:t>
            </a:r>
          </a:p>
          <a:p>
            <a:pPr>
              <a:lnSpc>
                <a:spcPct val="160000"/>
              </a:lnSpc>
              <a:spcAft>
                <a:spcPts val="900"/>
              </a:spcAft>
            </a:pPr>
            <a:r>
              <a:rPr lang="en-US" sz="1600" dirty="0"/>
              <a:t>Example:</a:t>
            </a:r>
          </a:p>
          <a:p>
            <a:pPr lvl="1">
              <a:lnSpc>
                <a:spcPct val="160000"/>
              </a:lnSpc>
              <a:spcAft>
                <a:spcPts val="900"/>
              </a:spcAft>
            </a:pPr>
            <a:r>
              <a:rPr lang="en-US" sz="1600" dirty="0"/>
              <a:t>A bank wants to study customer perception of quality of its services to savings account holders. It is decided to go for a sample study. Say there are 1000 account holders and we want to select 50 a/c holders for the study. </a:t>
            </a:r>
          </a:p>
          <a:p>
            <a:pPr marL="214313" indent="-214313">
              <a:lnSpc>
                <a:spcPct val="160000"/>
              </a:lnSpc>
              <a:spcAft>
                <a:spcPts val="900"/>
              </a:spcAft>
            </a:pPr>
            <a:endParaRPr lang="en-US" sz="1800" dirty="0"/>
          </a:p>
        </p:txBody>
      </p:sp>
    </p:spTree>
    <p:extLst>
      <p:ext uri="{BB962C8B-B14F-4D97-AF65-F5344CB8AC3E}">
        <p14:creationId xmlns:p14="http://schemas.microsoft.com/office/powerpoint/2010/main" val="19048215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7250"/>
            <a:ext cx="6858000" cy="514350"/>
          </a:xfrm>
        </p:spPr>
        <p:txBody>
          <a:bodyPr rtlCol="0">
            <a:normAutofit/>
          </a:bodyPr>
          <a:lstStyle/>
          <a:p>
            <a:pPr algn="l">
              <a:defRPr/>
            </a:pPr>
            <a:r>
              <a:rPr lang="en-US" sz="2400" b="1" dirty="0">
                <a:latin typeface="+mn-lt"/>
              </a:rPr>
              <a:t>Sampling Distribution</a:t>
            </a:r>
          </a:p>
        </p:txBody>
      </p:sp>
      <p:sp>
        <p:nvSpPr>
          <p:cNvPr id="24579" name="Rectangle 9"/>
          <p:cNvSpPr>
            <a:spLocks noChangeArrowheads="1"/>
          </p:cNvSpPr>
          <p:nvPr/>
        </p:nvSpPr>
        <p:spPr bwMode="auto">
          <a:xfrm>
            <a:off x="1143001" y="730293"/>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050" dirty="0">
              <a:latin typeface="Calibri"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1276945" y="1643107"/>
                <a:ext cx="7345493" cy="3829575"/>
              </a:xfrm>
              <a:prstGeom prst="rect">
                <a:avLst/>
              </a:prstGeom>
              <a:noFill/>
            </p:spPr>
            <p:txBody>
              <a:bodyPr wrap="square" rtlCol="0">
                <a:spAutoFit/>
              </a:bodyPr>
              <a:lstStyle/>
              <a:p>
                <a:pPr>
                  <a:spcAft>
                    <a:spcPts val="900"/>
                  </a:spcAft>
                </a:pPr>
                <a:r>
                  <a:rPr lang="en-US" sz="2000" dirty="0"/>
                  <a:t>Sampling distribution of sample mean </a:t>
                </a:r>
                <a14:m>
                  <m:oMath xmlns:m="http://schemas.openxmlformats.org/officeDocument/2006/math">
                    <m:acc>
                      <m:accPr>
                        <m:chr m:val="̅"/>
                        <m:ctrlPr>
                          <a:rPr lang="en-US" sz="2000" i="1">
                            <a:latin typeface="Cambria Math"/>
                          </a:rPr>
                        </m:ctrlPr>
                      </m:accPr>
                      <m:e>
                        <m:r>
                          <a:rPr lang="en-US" sz="2000" i="1">
                            <a:latin typeface="Cambria Math" panose="02040503050406030204" pitchFamily="18" charset="0"/>
                          </a:rPr>
                          <m:t>𝑥</m:t>
                        </m:r>
                      </m:e>
                    </m:acc>
                    <m:r>
                      <a:rPr lang="en-US" sz="2000" i="1">
                        <a:latin typeface="Cambria Math" panose="02040503050406030204" pitchFamily="18" charset="0"/>
                      </a:rPr>
                      <m:t> </m:t>
                    </m:r>
                  </m:oMath>
                </a14:m>
                <a:r>
                  <a:rPr lang="en-US" sz="2000" dirty="0"/>
                  <a:t>can be approximated to a normal distribution as the sample size becomes large.</a:t>
                </a:r>
              </a:p>
              <a:p>
                <a:pPr marL="342900" indent="-342900">
                  <a:spcAft>
                    <a:spcPts val="900"/>
                  </a:spcAft>
                  <a:buFont typeface="+mj-lt"/>
                  <a:buAutoNum type="arabicPeriod"/>
                </a:pPr>
                <a:r>
                  <a:rPr lang="en-US" sz="2000" dirty="0"/>
                  <a:t>Sample size n </a:t>
                </a:r>
                <a:r>
                  <a:rPr lang="en-US" sz="2000" dirty="0">
                    <a:sym typeface="Symbol" panose="05050102010706020507" pitchFamily="18" charset="2"/>
                  </a:rPr>
                  <a:t> 30 is considered as large for this purpose.</a:t>
                </a:r>
              </a:p>
              <a:p>
                <a:pPr marL="342900" indent="-342900">
                  <a:spcAft>
                    <a:spcPts val="900"/>
                  </a:spcAft>
                  <a:buFont typeface="+mj-lt"/>
                  <a:buAutoNum type="arabicPeriod"/>
                </a:pPr>
                <a:r>
                  <a:rPr lang="en-US" sz="2000" dirty="0"/>
                  <a:t>If condition 1 is satisfied, we do not bother about shape of population distribution and assume normality.</a:t>
                </a:r>
              </a:p>
              <a:p>
                <a:pPr marL="342900" indent="-342900">
                  <a:spcAft>
                    <a:spcPts val="900"/>
                  </a:spcAft>
                  <a:buFont typeface="+mj-lt"/>
                  <a:buAutoNum type="arabicPeriod"/>
                </a:pPr>
                <a:r>
                  <a:rPr lang="en-US" sz="2000" dirty="0"/>
                  <a:t>If the population distribution is normal, then sampling distribution is normal irrespective of sample size. </a:t>
                </a:r>
              </a:p>
              <a:p>
                <a:pPr marL="342900" indent="-342900">
                  <a:spcAft>
                    <a:spcPts val="900"/>
                  </a:spcAft>
                  <a:buFont typeface="+mj-lt"/>
                  <a:buAutoNum type="arabicPeriod"/>
                </a:pPr>
                <a:r>
                  <a:rPr lang="en-US" sz="2000" dirty="0"/>
                  <a:t>The mean and </a:t>
                </a:r>
                <a:r>
                  <a:rPr lang="en-US" sz="2000" dirty="0" err="1"/>
                  <a:t>sd</a:t>
                </a:r>
                <a:r>
                  <a:rPr lang="en-US" sz="2000" dirty="0"/>
                  <a:t> of sampling distribution are </a:t>
                </a:r>
              </a:p>
              <a:p>
                <a:pPr lvl="3">
                  <a:spcAft>
                    <a:spcPts val="9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panose="02040503050406030204" pitchFamily="18" charset="0"/>
                              <a:ea typeface="Cambria Math" panose="02040503050406030204" pitchFamily="18" charset="0"/>
                            </a:rPr>
                            <m:t>𝜇</m:t>
                          </m:r>
                        </m:e>
                        <m:sub>
                          <m:acc>
                            <m:accPr>
                              <m:chr m:val="̅"/>
                              <m:ctrlPr>
                                <a:rPr lang="en-US" sz="2000" i="1">
                                  <a:latin typeface="Cambria Math"/>
                                </a:rPr>
                              </m:ctrlPr>
                            </m:accPr>
                            <m:e>
                              <m:r>
                                <a:rPr lang="en-US" sz="2000" i="1">
                                  <a:latin typeface="Cambria Math" panose="02040503050406030204" pitchFamily="18" charset="0"/>
                                </a:rPr>
                                <m:t>𝑥</m:t>
                              </m:r>
                            </m:e>
                          </m:acc>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𝑎𝑛𝑑</m:t>
                      </m:r>
                      <m:r>
                        <a:rPr lang="en-US" sz="2000" i="1">
                          <a:latin typeface="Cambria Math" panose="02040503050406030204" pitchFamily="18" charset="0"/>
                          <a:ea typeface="Cambria Math" panose="02040503050406030204" pitchFamily="18" charset="0"/>
                        </a:rPr>
                        <m:t> </m:t>
                      </m:r>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acc>
                            <m:accPr>
                              <m:chr m:val="̅"/>
                              <m:ctrlPr>
                                <a:rPr lang="en-US" sz="2000" i="1">
                                  <a:latin typeface="Cambria Math"/>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𝑥</m:t>
                              </m:r>
                            </m:e>
                          </m:acc>
                        </m:sub>
                      </m:sSub>
                      <m:r>
                        <a:rPr lang="en-US" sz="2000" i="1">
                          <a:latin typeface="Cambria Math" panose="02040503050406030204" pitchFamily="18" charset="0"/>
                          <a:ea typeface="Cambria Math" panose="02040503050406030204" pitchFamily="18" charset="0"/>
                        </a:rPr>
                        <m:t>=</m:t>
                      </m:r>
                      <m:f>
                        <m:fPr>
                          <m:ctrlPr>
                            <a:rPr lang="en-US" sz="2000" i="1">
                              <a:latin typeface="Cambria Math"/>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𝜎</m:t>
                          </m:r>
                        </m:num>
                        <m:den>
                          <m:rad>
                            <m:radPr>
                              <m:degHide m:val="on"/>
                              <m:ctrlPr>
                                <a:rPr lang="en-US" sz="2000" i="1">
                                  <a:latin typeface="Cambria Math"/>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𝑛</m:t>
                              </m:r>
                            </m:e>
                          </m:rad>
                        </m:den>
                      </m:f>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276945" y="1643107"/>
                <a:ext cx="7345493" cy="3829575"/>
              </a:xfrm>
              <a:prstGeom prst="rect">
                <a:avLst/>
              </a:prstGeom>
              <a:blipFill>
                <a:blip r:embed="rId3"/>
                <a:stretch>
                  <a:fillRect l="-830" t="-796" r="-1743"/>
                </a:stretch>
              </a:blipFill>
            </p:spPr>
            <p:txBody>
              <a:bodyPr/>
              <a:lstStyle/>
              <a:p>
                <a:r>
                  <a:rPr lang="en-US">
                    <a:noFill/>
                  </a:rPr>
                  <a:t> </a:t>
                </a:r>
              </a:p>
            </p:txBody>
          </p:sp>
        </mc:Fallback>
      </mc:AlternateContent>
      <p:grpSp>
        <p:nvGrpSpPr>
          <p:cNvPr id="6" name="Group 5"/>
          <p:cNvGrpSpPr/>
          <p:nvPr/>
        </p:nvGrpSpPr>
        <p:grpSpPr>
          <a:xfrm>
            <a:off x="6200706" y="4773420"/>
            <a:ext cx="2421732" cy="1398524"/>
            <a:chOff x="2400299" y="3071812"/>
            <a:chExt cx="4700589" cy="2797046"/>
          </a:xfrm>
        </p:grpSpPr>
        <p:graphicFrame>
          <p:nvGraphicFramePr>
            <p:cNvPr id="7" name="Chart 6"/>
            <p:cNvGraphicFramePr>
              <a:graphicFrameLocks/>
            </p:cNvGraphicFramePr>
            <p:nvPr/>
          </p:nvGraphicFramePr>
          <p:xfrm>
            <a:off x="2400299" y="3071812"/>
            <a:ext cx="4700589"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p:cNvSpPr/>
            <p:nvPr/>
          </p:nvSpPr>
          <p:spPr>
            <a:xfrm>
              <a:off x="2786063" y="5172075"/>
              <a:ext cx="557212" cy="128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ectangle 8"/>
            <p:cNvSpPr/>
            <p:nvPr/>
          </p:nvSpPr>
          <p:spPr>
            <a:xfrm>
              <a:off x="3343275" y="4914901"/>
              <a:ext cx="557212" cy="38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ectangle 9"/>
            <p:cNvSpPr/>
            <p:nvPr/>
          </p:nvSpPr>
          <p:spPr>
            <a:xfrm>
              <a:off x="3900487" y="3971925"/>
              <a:ext cx="557212" cy="1328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ectangle 10"/>
            <p:cNvSpPr/>
            <p:nvPr/>
          </p:nvSpPr>
          <p:spPr>
            <a:xfrm>
              <a:off x="4464843" y="3529013"/>
              <a:ext cx="557212" cy="1771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Rectangle 11"/>
            <p:cNvSpPr/>
            <p:nvPr/>
          </p:nvSpPr>
          <p:spPr>
            <a:xfrm>
              <a:off x="5014911" y="3971925"/>
              <a:ext cx="557212" cy="13287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ectangle 12"/>
            <p:cNvSpPr/>
            <p:nvPr/>
          </p:nvSpPr>
          <p:spPr>
            <a:xfrm>
              <a:off x="5593553" y="4914901"/>
              <a:ext cx="557212" cy="38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ectangle 13"/>
            <p:cNvSpPr/>
            <p:nvPr/>
          </p:nvSpPr>
          <p:spPr>
            <a:xfrm>
              <a:off x="6140054" y="5172075"/>
              <a:ext cx="557212" cy="1285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TextBox 14"/>
            <p:cNvSpPr txBox="1"/>
            <p:nvPr/>
          </p:nvSpPr>
          <p:spPr>
            <a:xfrm>
              <a:off x="4530020" y="5361026"/>
              <a:ext cx="507786" cy="507832"/>
            </a:xfrm>
            <a:prstGeom prst="rect">
              <a:avLst/>
            </a:prstGeom>
            <a:noFill/>
          </p:spPr>
          <p:txBody>
            <a:bodyPr wrap="none" rtlCol="0">
              <a:spAutoFit/>
            </a:bodyPr>
            <a:lstStyle/>
            <a:p>
              <a:r>
                <a:rPr lang="en-IN" sz="1050" dirty="0">
                  <a:sym typeface="Symbol" panose="05050102010706020507" pitchFamily="18" charset="2"/>
                </a:rPr>
                <a:t></a:t>
              </a:r>
              <a:endParaRPr lang="en-IN" sz="1050" dirty="0"/>
            </a:p>
          </p:txBody>
        </p:sp>
        <p:cxnSp>
          <p:nvCxnSpPr>
            <p:cNvPr id="16" name="Straight Connector 15"/>
            <p:cNvCxnSpPr>
              <a:stCxn id="11" idx="0"/>
            </p:cNvCxnSpPr>
            <p:nvPr/>
          </p:nvCxnSpPr>
          <p:spPr>
            <a:xfrm>
              <a:off x="4743449" y="3529013"/>
              <a:ext cx="0" cy="177164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786063" y="5186363"/>
              <a:ext cx="278606" cy="64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96033" y="5181595"/>
              <a:ext cx="278606" cy="64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692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371601" y="1600201"/>
                <a:ext cx="6400801" cy="4244752"/>
              </a:xfrm>
              <a:prstGeom prst="rect">
                <a:avLst/>
              </a:prstGeom>
              <a:noFill/>
            </p:spPr>
            <p:txBody>
              <a:bodyPr wrap="square" rtlCol="0">
                <a:spAutoFit/>
              </a:bodyPr>
              <a:lstStyle/>
              <a:p>
                <a:pPr marL="257175" indent="-257175">
                  <a:spcAft>
                    <a:spcPts val="900"/>
                  </a:spcAft>
                  <a:buFont typeface="+mj-lt"/>
                  <a:buAutoNum type="arabicPeriod"/>
                </a:pPr>
                <a:r>
                  <a:rPr lang="en-US" sz="1800" dirty="0"/>
                  <a:t>Nominal class variables are measured by proportions. </a:t>
                </a:r>
              </a:p>
              <a:p>
                <a:pPr marL="257175" indent="-257175">
                  <a:spcAft>
                    <a:spcPts val="900"/>
                  </a:spcAft>
                  <a:buFont typeface="+mj-lt"/>
                  <a:buAutoNum type="arabicPeriod"/>
                </a:pPr>
                <a:r>
                  <a:rPr lang="en-US" sz="1800" dirty="0"/>
                  <a:t>Proportions are relative frequency counts of class values/responses.</a:t>
                </a:r>
              </a:p>
              <a:p>
                <a:pPr marL="257175" indent="-257175">
                  <a:spcAft>
                    <a:spcPts val="450"/>
                  </a:spcAft>
                  <a:buFont typeface="+mj-lt"/>
                  <a:buAutoNum type="arabicPeriod"/>
                </a:pPr>
                <a:r>
                  <a:rPr lang="en-US" sz="1800" dirty="0"/>
                  <a:t>Do girls prefer medicine to engineering? Are overseas visitors safe in India? What proportion of people like Modi?</a:t>
                </a:r>
              </a:p>
              <a:p>
                <a:pPr marL="257175" indent="-257175">
                  <a:spcAft>
                    <a:spcPts val="450"/>
                  </a:spcAft>
                  <a:buFont typeface="+mj-lt"/>
                  <a:buAutoNum type="arabicPeriod"/>
                </a:pPr>
                <a:r>
                  <a:rPr lang="en-US" sz="1800" dirty="0"/>
                  <a:t>Here we would like to draw conclusions on population based on sample proportions.</a:t>
                </a:r>
              </a:p>
              <a:p>
                <a:pPr marL="257175" indent="-257175">
                  <a:spcAft>
                    <a:spcPts val="450"/>
                  </a:spcAft>
                  <a:buFont typeface="+mj-lt"/>
                  <a:buAutoNum type="arabicPeriod"/>
                </a:pPr>
                <a:r>
                  <a:rPr lang="en-US" sz="1800" b="1" dirty="0"/>
                  <a:t>If 70% of girls prefer medicine, then P</a:t>
                </a:r>
                <a:r>
                  <a:rPr lang="en-US" sz="1800" b="1" baseline="-25000" dirty="0"/>
                  <a:t>MEDICINE</a:t>
                </a:r>
                <a:r>
                  <a:rPr lang="en-US" sz="1800" b="1" dirty="0"/>
                  <a:t> = 0.7</a:t>
                </a:r>
              </a:p>
              <a:p>
                <a:pPr marL="257175" indent="-257175">
                  <a:spcAft>
                    <a:spcPts val="450"/>
                  </a:spcAft>
                  <a:buFont typeface="+mj-lt"/>
                  <a:buAutoNum type="arabicPeriod"/>
                </a:pPr>
                <a:r>
                  <a:rPr lang="en-US" sz="1800" b="1" dirty="0"/>
                  <a:t>If 57% of voters like Modi, then P</a:t>
                </a:r>
                <a:r>
                  <a:rPr lang="en-US" sz="1800" b="1" baseline="-25000" dirty="0"/>
                  <a:t>MODI</a:t>
                </a:r>
                <a:r>
                  <a:rPr lang="en-US" sz="1800" b="1" dirty="0"/>
                  <a:t> = 0.57</a:t>
                </a:r>
              </a:p>
              <a:p>
                <a:pPr marL="257175" indent="-257175">
                  <a:spcAft>
                    <a:spcPts val="450"/>
                  </a:spcAft>
                  <a:buFont typeface="+mj-lt"/>
                  <a:buAutoNum type="arabicPeriod"/>
                </a:pPr>
                <a:r>
                  <a:rPr lang="en-US" sz="1800" dirty="0"/>
                  <a:t>When we draw sample, we may get different values for the proportion of same class.</a:t>
                </a:r>
              </a:p>
              <a:p>
                <a:pPr marL="257175" indent="-257175">
                  <a:spcAft>
                    <a:spcPts val="450"/>
                  </a:spcAft>
                  <a:buFont typeface="+mj-lt"/>
                  <a:buAutoNum type="arabicPeriod"/>
                </a:pPr>
                <a:r>
                  <a:rPr lang="en-US" sz="1800" dirty="0"/>
                  <a:t>The distribution of </a:t>
                </a:r>
                <a14:m>
                  <m:oMath xmlns:m="http://schemas.openxmlformats.org/officeDocument/2006/math">
                    <m:acc>
                      <m:accPr>
                        <m:chr m:val="̅"/>
                        <m:ctrlPr>
                          <a:rPr lang="en-US" sz="1800" i="1">
                            <a:latin typeface="Cambria Math"/>
                          </a:rPr>
                        </m:ctrlPr>
                      </m:accPr>
                      <m:e>
                        <m:r>
                          <a:rPr lang="en-US" sz="1800" i="1">
                            <a:latin typeface="Cambria Math" panose="02040503050406030204" pitchFamily="18" charset="0"/>
                          </a:rPr>
                          <m:t>𝑝</m:t>
                        </m:r>
                      </m:e>
                    </m:acc>
                    <m:r>
                      <a:rPr lang="en-US" sz="1800" i="1">
                        <a:latin typeface="Cambria Math" panose="02040503050406030204" pitchFamily="18" charset="0"/>
                      </a:rPr>
                      <m:t> </m:t>
                    </m:r>
                  </m:oMath>
                </a14:m>
                <a:r>
                  <a:rPr lang="en-US" sz="1800" dirty="0"/>
                  <a:t>is the sampling distribution of proportion.</a:t>
                </a:r>
              </a:p>
            </p:txBody>
          </p:sp>
        </mc:Choice>
        <mc:Fallback xmlns="">
          <p:sp>
            <p:nvSpPr>
              <p:cNvPr id="4" name="TextBox 3"/>
              <p:cNvSpPr txBox="1">
                <a:spLocks noRot="1" noChangeAspect="1" noMove="1" noResize="1" noEditPoints="1" noAdjustHandles="1" noChangeArrowheads="1" noChangeShapeType="1" noTextEdit="1"/>
              </p:cNvSpPr>
              <p:nvPr/>
            </p:nvSpPr>
            <p:spPr>
              <a:xfrm>
                <a:off x="1371601" y="1600201"/>
                <a:ext cx="6400801" cy="4244752"/>
              </a:xfrm>
              <a:prstGeom prst="rect">
                <a:avLst/>
              </a:prstGeom>
              <a:blipFill>
                <a:blip r:embed="rId2"/>
                <a:stretch>
                  <a:fillRect l="-571" t="-862" r="-1238" b="-1293"/>
                </a:stretch>
              </a:blipFill>
            </p:spPr>
            <p:txBody>
              <a:bodyPr/>
              <a:lstStyle/>
              <a:p>
                <a:r>
                  <a:rPr lang="en-US">
                    <a:noFill/>
                  </a:rPr>
                  <a:t> </a:t>
                </a:r>
              </a:p>
            </p:txBody>
          </p:sp>
        </mc:Fallback>
      </mc:AlternateContent>
      <p:sp>
        <p:nvSpPr>
          <p:cNvPr id="2" name="Rectangle 1"/>
          <p:cNvSpPr/>
          <p:nvPr/>
        </p:nvSpPr>
        <p:spPr>
          <a:xfrm>
            <a:off x="1156449" y="971550"/>
            <a:ext cx="7180727" cy="461665"/>
          </a:xfrm>
          <a:prstGeom prst="rect">
            <a:avLst/>
          </a:prstGeom>
        </p:spPr>
        <p:txBody>
          <a:bodyPr wrap="square">
            <a:spAutoFit/>
          </a:bodyPr>
          <a:lstStyle/>
          <a:p>
            <a:pPr algn="ctr"/>
            <a:r>
              <a:rPr lang="en-US" sz="2400" b="1" dirty="0"/>
              <a:t>Sampling Distribution for Sample Proportion</a:t>
            </a:r>
          </a:p>
        </p:txBody>
      </p:sp>
    </p:spTree>
    <p:extLst>
      <p:ext uri="{BB962C8B-B14F-4D97-AF65-F5344CB8AC3E}">
        <p14:creationId xmlns:p14="http://schemas.microsoft.com/office/powerpoint/2010/main" val="36174257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18061" y="3566553"/>
                <a:ext cx="6229350" cy="2297488"/>
              </a:xfrm>
              <a:prstGeom prst="rect">
                <a:avLst/>
              </a:prstGeom>
              <a:noFill/>
            </p:spPr>
            <p:txBody>
              <a:bodyPr wrap="square" rtlCol="0">
                <a:spAutoFit/>
              </a:bodyPr>
              <a:lstStyle/>
              <a:p>
                <a:pPr>
                  <a:spcAft>
                    <a:spcPts val="450"/>
                  </a:spcAft>
                </a:pPr>
                <a:r>
                  <a:rPr lang="en-US" sz="1800" dirty="0"/>
                  <a:t>The sampling distribution of sample proportion </a:t>
                </a:r>
                <a14:m>
                  <m:oMath xmlns:m="http://schemas.openxmlformats.org/officeDocument/2006/math">
                    <m:acc>
                      <m:accPr>
                        <m:chr m:val="̅"/>
                        <m:ctrlPr>
                          <a:rPr lang="en-US" sz="1800" i="1">
                            <a:latin typeface="Cambria Math"/>
                          </a:rPr>
                        </m:ctrlPr>
                      </m:accPr>
                      <m:e>
                        <m:r>
                          <a:rPr lang="en-IN" sz="1800" i="1">
                            <a:latin typeface="Cambria Math" panose="02040503050406030204" pitchFamily="18" charset="0"/>
                          </a:rPr>
                          <m:t>𝑝</m:t>
                        </m:r>
                      </m:e>
                    </m:acc>
                  </m:oMath>
                </a14:m>
                <a:r>
                  <a:rPr lang="en-US" sz="1800" dirty="0"/>
                  <a:t> follows normal distribution when the following conditions are met.</a:t>
                </a:r>
              </a:p>
              <a:p>
                <a:pPr marL="342900" indent="-342900">
                  <a:spcAft>
                    <a:spcPts val="450"/>
                  </a:spcAft>
                  <a:buFont typeface="+mj-lt"/>
                  <a:buAutoNum type="arabicPeriod"/>
                </a:pPr>
                <a:r>
                  <a:rPr lang="en-US" sz="1800" dirty="0"/>
                  <a:t>np &gt; 5</a:t>
                </a:r>
              </a:p>
              <a:p>
                <a:pPr marL="342900" indent="-342900">
                  <a:spcAft>
                    <a:spcPts val="450"/>
                  </a:spcAft>
                  <a:buFont typeface="+mj-lt"/>
                  <a:buAutoNum type="arabicPeriod"/>
                </a:pPr>
                <a:r>
                  <a:rPr lang="en-US" sz="1800" dirty="0"/>
                  <a:t>n(1-p) &gt; 5</a:t>
                </a:r>
              </a:p>
              <a:p>
                <a:pPr>
                  <a:spcAft>
                    <a:spcPts val="450"/>
                  </a:spcAft>
                </a:pPr>
                <a:r>
                  <a:rPr lang="en-US" sz="1800" dirty="0"/>
                  <a:t>Expected value of sample proportion </a:t>
                </a:r>
                <a14:m>
                  <m:oMath xmlns:m="http://schemas.openxmlformats.org/officeDocument/2006/math">
                    <m:r>
                      <a:rPr lang="en-IN" sz="1800">
                        <a:latin typeface="Cambria Math" panose="02040503050406030204" pitchFamily="18" charset="0"/>
                      </a:rPr>
                      <m:t>=</m:t>
                    </m:r>
                    <m:r>
                      <m:rPr>
                        <m:sty m:val="p"/>
                      </m:rPr>
                      <a:rPr lang="en-IN" sz="1800">
                        <a:latin typeface="Cambria Math" panose="02040503050406030204" pitchFamily="18" charset="0"/>
                      </a:rPr>
                      <m:t>E</m:t>
                    </m:r>
                    <m:r>
                      <a:rPr lang="en-IN" sz="1800">
                        <a:latin typeface="Cambria Math" panose="02040503050406030204" pitchFamily="18" charset="0"/>
                      </a:rPr>
                      <m:t>(</m:t>
                    </m:r>
                    <m:acc>
                      <m:accPr>
                        <m:chr m:val="̅"/>
                        <m:ctrlPr>
                          <a:rPr lang="en-US" sz="1800" i="1">
                            <a:latin typeface="Cambria Math"/>
                          </a:rPr>
                        </m:ctrlPr>
                      </m:accPr>
                      <m:e>
                        <m:r>
                          <a:rPr lang="en-IN" sz="1800" i="1">
                            <a:latin typeface="Cambria Math" panose="02040503050406030204" pitchFamily="18" charset="0"/>
                          </a:rPr>
                          <m:t>𝑝</m:t>
                        </m:r>
                      </m:e>
                    </m:acc>
                    <m:r>
                      <a:rPr lang="en-IN" sz="1800" i="1">
                        <a:latin typeface="Cambria Math" panose="02040503050406030204" pitchFamily="18" charset="0"/>
                      </a:rPr>
                      <m:t>)=</m:t>
                    </m:r>
                    <m:r>
                      <m:rPr>
                        <m:sty m:val="p"/>
                      </m:rPr>
                      <a:rPr lang="en-IN" sz="1800">
                        <a:latin typeface="Cambria Math" panose="02040503050406030204" pitchFamily="18" charset="0"/>
                      </a:rPr>
                      <m:t>p</m:t>
                    </m:r>
                  </m:oMath>
                </a14:m>
                <a:endParaRPr lang="en-US" sz="1800" dirty="0"/>
              </a:p>
              <a:p>
                <a:pPr>
                  <a:spcAft>
                    <a:spcPts val="450"/>
                  </a:spcAft>
                </a:pPr>
                <a:r>
                  <a:rPr lang="en-US" sz="1800" dirty="0"/>
                  <a:t>Standard deviation of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ea typeface="Cambria Math" panose="02040503050406030204" pitchFamily="18" charset="0"/>
                          </a:rPr>
                          <m:t>𝜎</m:t>
                        </m:r>
                      </m:e>
                      <m:sub>
                        <m:acc>
                          <m:accPr>
                            <m:chr m:val="̅"/>
                            <m:ctrlPr>
                              <a:rPr lang="en-US" sz="1800" i="1">
                                <a:latin typeface="Cambria Math"/>
                              </a:rPr>
                            </m:ctrlPr>
                          </m:accPr>
                          <m:e>
                            <m:r>
                              <a:rPr lang="en-IN" sz="1800" i="1">
                                <a:latin typeface="Cambria Math" panose="02040503050406030204" pitchFamily="18" charset="0"/>
                              </a:rPr>
                              <m:t>𝑝</m:t>
                            </m:r>
                          </m:e>
                        </m:acc>
                      </m:sub>
                    </m:sSub>
                    <m:r>
                      <a:rPr lang="en-IN" sz="1800" i="1">
                        <a:latin typeface="Cambria Math" panose="02040503050406030204" pitchFamily="18" charset="0"/>
                      </a:rPr>
                      <m:t>= </m:t>
                    </m:r>
                    <m:rad>
                      <m:radPr>
                        <m:degHide m:val="on"/>
                        <m:ctrlPr>
                          <a:rPr lang="en-IN" sz="1800" i="1">
                            <a:latin typeface="Cambria Math"/>
                          </a:rPr>
                        </m:ctrlPr>
                      </m:radPr>
                      <m:deg/>
                      <m:e>
                        <m:f>
                          <m:fPr>
                            <m:ctrlPr>
                              <a:rPr lang="en-IN" sz="1800" i="1">
                                <a:latin typeface="Cambria Math"/>
                              </a:rPr>
                            </m:ctrlPr>
                          </m:fPr>
                          <m:num>
                            <m:r>
                              <a:rPr lang="en-IN" sz="1800" i="1">
                                <a:latin typeface="Cambria Math" panose="02040503050406030204" pitchFamily="18" charset="0"/>
                              </a:rPr>
                              <m:t>𝑝</m:t>
                            </m:r>
                            <m:r>
                              <a:rPr lang="en-IN" sz="1800" i="1">
                                <a:latin typeface="Cambria Math" panose="02040503050406030204" pitchFamily="18" charset="0"/>
                              </a:rPr>
                              <m:t>(1−</m:t>
                            </m:r>
                            <m:r>
                              <a:rPr lang="en-IN" sz="1800" i="1">
                                <a:latin typeface="Cambria Math" panose="02040503050406030204" pitchFamily="18" charset="0"/>
                              </a:rPr>
                              <m:t>𝑝</m:t>
                            </m:r>
                            <m:r>
                              <a:rPr lang="en-IN" sz="1800" i="1">
                                <a:latin typeface="Cambria Math" panose="02040503050406030204" pitchFamily="18" charset="0"/>
                              </a:rPr>
                              <m:t>)</m:t>
                            </m:r>
                          </m:num>
                          <m:den>
                            <m:r>
                              <a:rPr lang="en-IN" sz="1800" i="1">
                                <a:latin typeface="Cambria Math" panose="02040503050406030204" pitchFamily="18" charset="0"/>
                              </a:rPr>
                              <m:t>𝑛</m:t>
                            </m:r>
                          </m:den>
                        </m:f>
                      </m:e>
                    </m:rad>
                  </m:oMath>
                </a14:m>
                <a:r>
                  <a:rPr lang="en-US" sz="18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1618061" y="3566553"/>
                <a:ext cx="6229350" cy="2297488"/>
              </a:xfrm>
              <a:prstGeom prst="rect">
                <a:avLst/>
              </a:prstGeom>
              <a:blipFill>
                <a:blip r:embed="rId2"/>
                <a:stretch>
                  <a:fillRect l="-783" t="-1326"/>
                </a:stretch>
              </a:blipFill>
            </p:spPr>
            <p:txBody>
              <a:bodyPr/>
              <a:lstStyle/>
              <a:p>
                <a:r>
                  <a:rPr lang="en-US">
                    <a:noFill/>
                  </a:rPr>
                  <a:t> </a:t>
                </a:r>
              </a:p>
            </p:txBody>
          </p:sp>
        </mc:Fallback>
      </mc:AlternateContent>
      <p:sp>
        <p:nvSpPr>
          <p:cNvPr id="2" name="Rectangle 1"/>
          <p:cNvSpPr/>
          <p:nvPr/>
        </p:nvSpPr>
        <p:spPr>
          <a:xfrm>
            <a:off x="1371601" y="971550"/>
            <a:ext cx="6400801" cy="461665"/>
          </a:xfrm>
          <a:prstGeom prst="rect">
            <a:avLst/>
          </a:prstGeom>
        </p:spPr>
        <p:txBody>
          <a:bodyPr wrap="square">
            <a:spAutoFit/>
          </a:bodyPr>
          <a:lstStyle/>
          <a:p>
            <a:r>
              <a:rPr lang="en-US" sz="2400" b="1" dirty="0"/>
              <a:t>Statistics for Proportions</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371601" y="2163807"/>
              <a:ext cx="6475810" cy="1402779"/>
            </p:xfrm>
            <a:graphic>
              <a:graphicData uri="http://schemas.openxmlformats.org/drawingml/2006/table">
                <a:tbl>
                  <a:tblPr>
                    <a:tableStyleId>{5C22544A-7EE6-4342-B048-85BDC9FD1C3A}</a:tableStyleId>
                  </a:tblPr>
                  <a:tblGrid>
                    <a:gridCol w="3447989">
                      <a:extLst>
                        <a:ext uri="{9D8B030D-6E8A-4147-A177-3AD203B41FA5}">
                          <a16:colId xmlns:a16="http://schemas.microsoft.com/office/drawing/2014/main" xmlns="" val="20000"/>
                        </a:ext>
                      </a:extLst>
                    </a:gridCol>
                    <a:gridCol w="3027821">
                      <a:extLst>
                        <a:ext uri="{9D8B030D-6E8A-4147-A177-3AD203B41FA5}">
                          <a16:colId xmlns:a16="http://schemas.microsoft.com/office/drawing/2014/main" xmlns="" val="20001"/>
                        </a:ext>
                      </a:extLst>
                    </a:gridCol>
                  </a:tblGrid>
                  <a:tr h="388620">
                    <a:tc>
                      <a:txBody>
                        <a:bodyPr/>
                        <a:lstStyle/>
                        <a:p>
                          <a:r>
                            <a:rPr lang="en-US" sz="2100" dirty="0"/>
                            <a:t>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Infinite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014127">
                    <a:tc>
                      <a:txBody>
                        <a:bodyPr/>
                        <a:lstStyle/>
                        <a:p>
                          <a:pPr/>
                          <a14:m>
                            <m:oMathPara xmlns:m="http://schemas.openxmlformats.org/officeDocument/2006/math">
                              <m:oMathParaPr>
                                <m:jc m:val="centerGroup"/>
                              </m:oMathParaPr>
                              <m:oMath xmlns:m="http://schemas.openxmlformats.org/officeDocument/2006/math">
                                <m:sSub>
                                  <m:sSubPr>
                                    <m:ctrlPr>
                                      <a:rPr lang="en-US" sz="2100" i="1" smtClean="0">
                                        <a:latin typeface="Cambria Math"/>
                                      </a:rPr>
                                    </m:ctrlPr>
                                  </m:sSubPr>
                                  <m:e>
                                    <m:r>
                                      <a:rPr lang="en-US" sz="2100" i="1" smtClean="0">
                                        <a:latin typeface="Cambria Math" panose="02040503050406030204" pitchFamily="18" charset="0"/>
                                        <a:ea typeface="Cambria Math" panose="02040503050406030204" pitchFamily="18" charset="0"/>
                                      </a:rPr>
                                      <m:t>𝜎</m:t>
                                    </m:r>
                                  </m:e>
                                  <m:sub>
                                    <m:acc>
                                      <m:accPr>
                                        <m:chr m:val="̅"/>
                                        <m:ctrlPr>
                                          <a:rPr lang="en-US" sz="2100" i="1" smtClean="0">
                                            <a:latin typeface="Cambria Math"/>
                                          </a:rPr>
                                        </m:ctrlPr>
                                      </m:accPr>
                                      <m:e>
                                        <m:r>
                                          <a:rPr lang="en-US" sz="2100" b="0" i="1" smtClean="0">
                                            <a:latin typeface="Cambria Math" panose="02040503050406030204" pitchFamily="18" charset="0"/>
                                          </a:rPr>
                                          <m:t>𝑝</m:t>
                                        </m:r>
                                      </m:e>
                                    </m:acc>
                                  </m:sub>
                                </m:sSub>
                                <m:r>
                                  <a:rPr lang="en-US" sz="2100" b="0" i="1" smtClean="0">
                                    <a:latin typeface="Cambria Math" panose="02040503050406030204" pitchFamily="18" charset="0"/>
                                  </a:rPr>
                                  <m:t>=</m:t>
                                </m:r>
                                <m:rad>
                                  <m:radPr>
                                    <m:degHide m:val="on"/>
                                    <m:ctrlPr>
                                      <a:rPr lang="en-US" sz="2100" b="0" i="1" smtClean="0">
                                        <a:latin typeface="Cambria Math"/>
                                      </a:rPr>
                                    </m:ctrlPr>
                                  </m:radPr>
                                  <m:deg/>
                                  <m:e>
                                    <m:d>
                                      <m:dPr>
                                        <m:ctrlPr>
                                          <a:rPr lang="en-US" sz="2100" b="0" i="1" smtClean="0">
                                            <a:latin typeface="Cambria Math"/>
                                          </a:rPr>
                                        </m:ctrlPr>
                                      </m:dPr>
                                      <m:e>
                                        <m:f>
                                          <m:fPr>
                                            <m:ctrlPr>
                                              <a:rPr lang="en-US" sz="2100" b="0" i="1" smtClean="0">
                                                <a:latin typeface="Cambria Math"/>
                                              </a:rPr>
                                            </m:ctrlPr>
                                          </m:fPr>
                                          <m:num>
                                            <m:r>
                                              <a:rPr lang="en-US" sz="2100" b="0" i="1" smtClean="0">
                                                <a:latin typeface="Cambria Math" panose="02040503050406030204" pitchFamily="18" charset="0"/>
                                              </a:rPr>
                                              <m:t>𝑁</m:t>
                                            </m:r>
                                            <m:r>
                                              <a:rPr lang="en-US" sz="2100" b="0" i="1" smtClean="0">
                                                <a:latin typeface="Cambria Math" panose="02040503050406030204" pitchFamily="18" charset="0"/>
                                              </a:rPr>
                                              <m:t>−</m:t>
                                            </m:r>
                                            <m:r>
                                              <a:rPr lang="en-US" sz="2100" b="0" i="1" smtClean="0">
                                                <a:latin typeface="Cambria Math" panose="02040503050406030204" pitchFamily="18" charset="0"/>
                                              </a:rPr>
                                              <m:t>𝑛</m:t>
                                            </m:r>
                                          </m:num>
                                          <m:den>
                                            <m:r>
                                              <a:rPr lang="en-US" sz="2100" b="0" i="1" smtClean="0">
                                                <a:latin typeface="Cambria Math" panose="02040503050406030204" pitchFamily="18" charset="0"/>
                                              </a:rPr>
                                              <m:t>𝑁</m:t>
                                            </m:r>
                                            <m:r>
                                              <a:rPr lang="en-US" sz="2100" b="0" i="1" smtClean="0">
                                                <a:latin typeface="Cambria Math" panose="02040503050406030204" pitchFamily="18" charset="0"/>
                                              </a:rPr>
                                              <m:t>−1</m:t>
                                            </m:r>
                                          </m:den>
                                        </m:f>
                                      </m:e>
                                    </m:d>
                                    <m:d>
                                      <m:dPr>
                                        <m:ctrlPr>
                                          <a:rPr lang="en-US" sz="2100" b="0" i="1" smtClean="0">
                                            <a:latin typeface="Cambria Math"/>
                                          </a:rPr>
                                        </m:ctrlPr>
                                      </m:dPr>
                                      <m:e>
                                        <m:f>
                                          <m:fPr>
                                            <m:ctrlPr>
                                              <a:rPr lang="en-US" sz="2100" b="0" i="1" smtClean="0">
                                                <a:latin typeface="Cambria Math"/>
                                              </a:rPr>
                                            </m:ctrlPr>
                                          </m:fPr>
                                          <m:num>
                                            <m:r>
                                              <a:rPr lang="en-US" sz="2100" b="0" i="1" smtClean="0">
                                                <a:latin typeface="Cambria Math" panose="02040503050406030204" pitchFamily="18" charset="0"/>
                                              </a:rPr>
                                              <m:t>𝑝</m:t>
                                            </m:r>
                                            <m:r>
                                              <a:rPr lang="en-US" sz="2100" b="0" i="1" smtClean="0">
                                                <a:latin typeface="Cambria Math" panose="02040503050406030204" pitchFamily="18" charset="0"/>
                                              </a:rPr>
                                              <m:t>(1−</m:t>
                                            </m:r>
                                            <m:r>
                                              <a:rPr lang="en-US" sz="2100" b="0" i="1" smtClean="0">
                                                <a:latin typeface="Cambria Math" panose="02040503050406030204" pitchFamily="18" charset="0"/>
                                              </a:rPr>
                                              <m:t>𝑝</m:t>
                                            </m:r>
                                          </m:num>
                                          <m:den>
                                            <m:r>
                                              <a:rPr lang="en-US" sz="2100" b="0" i="1" smtClean="0">
                                                <a:latin typeface="Cambria Math" panose="02040503050406030204" pitchFamily="18" charset="0"/>
                                                <a:ea typeface="Cambria Math" panose="02040503050406030204" pitchFamily="18" charset="0"/>
                                              </a:rPr>
                                              <m:t>𝑛</m:t>
                                            </m:r>
                                          </m:den>
                                        </m:f>
                                      </m:e>
                                    </m:d>
                                  </m:e>
                                </m:rad>
                              </m:oMath>
                            </m:oMathPara>
                          </a14:m>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100" i="1" smtClean="0">
                                        <a:latin typeface="Cambria Math"/>
                                      </a:rPr>
                                    </m:ctrlPr>
                                  </m:sSubPr>
                                  <m:e>
                                    <m:r>
                                      <a:rPr lang="en-US" sz="2100" i="1" smtClean="0">
                                        <a:latin typeface="Cambria Math" panose="02040503050406030204" pitchFamily="18" charset="0"/>
                                        <a:ea typeface="Cambria Math" panose="02040503050406030204" pitchFamily="18" charset="0"/>
                                      </a:rPr>
                                      <m:t>𝜎</m:t>
                                    </m:r>
                                  </m:e>
                                  <m:sub>
                                    <m:acc>
                                      <m:accPr>
                                        <m:chr m:val="̅"/>
                                        <m:ctrlPr>
                                          <a:rPr lang="en-US" sz="2100" i="1" smtClean="0">
                                            <a:latin typeface="Cambria Math"/>
                                          </a:rPr>
                                        </m:ctrlPr>
                                      </m:accPr>
                                      <m:e>
                                        <m:r>
                                          <a:rPr lang="en-US" sz="2100" b="0" i="1" smtClean="0">
                                            <a:latin typeface="Cambria Math" panose="02040503050406030204" pitchFamily="18" charset="0"/>
                                          </a:rPr>
                                          <m:t>𝑝</m:t>
                                        </m:r>
                                      </m:e>
                                    </m:acc>
                                  </m:sub>
                                </m:sSub>
                                <m:r>
                                  <a:rPr lang="en-US" sz="2100" b="0" i="1" smtClean="0">
                                    <a:latin typeface="Cambria Math" panose="02040503050406030204" pitchFamily="18" charset="0"/>
                                  </a:rPr>
                                  <m:t>=</m:t>
                                </m:r>
                                <m:rad>
                                  <m:radPr>
                                    <m:degHide m:val="on"/>
                                    <m:ctrlPr>
                                      <a:rPr lang="en-US" sz="2100" b="0" i="1" smtClean="0">
                                        <a:latin typeface="Cambria Math"/>
                                      </a:rPr>
                                    </m:ctrlPr>
                                  </m:radPr>
                                  <m:deg/>
                                  <m:e>
                                    <m:d>
                                      <m:dPr>
                                        <m:ctrlPr>
                                          <a:rPr lang="en-US" sz="2100" b="0" i="1" smtClean="0">
                                            <a:latin typeface="Cambria Math"/>
                                          </a:rPr>
                                        </m:ctrlPr>
                                      </m:dPr>
                                      <m:e>
                                        <m:f>
                                          <m:fPr>
                                            <m:ctrlPr>
                                              <a:rPr lang="en-US" sz="2100" b="0" i="1" smtClean="0">
                                                <a:latin typeface="Cambria Math"/>
                                              </a:rPr>
                                            </m:ctrlPr>
                                          </m:fPr>
                                          <m:num>
                                            <m:r>
                                              <a:rPr lang="en-US" sz="2100" b="0" i="1" smtClean="0">
                                                <a:latin typeface="Cambria Math" panose="02040503050406030204" pitchFamily="18" charset="0"/>
                                              </a:rPr>
                                              <m:t>𝑝</m:t>
                                            </m:r>
                                            <m:r>
                                              <a:rPr lang="en-US" sz="2100" b="0" i="1" smtClean="0">
                                                <a:latin typeface="Cambria Math" panose="02040503050406030204" pitchFamily="18" charset="0"/>
                                              </a:rPr>
                                              <m:t>(1−</m:t>
                                            </m:r>
                                            <m:r>
                                              <a:rPr lang="en-US" sz="2100" b="0" i="1" smtClean="0">
                                                <a:latin typeface="Cambria Math" panose="02040503050406030204" pitchFamily="18" charset="0"/>
                                              </a:rPr>
                                              <m:t>𝑝</m:t>
                                            </m:r>
                                            <m:r>
                                              <a:rPr lang="en-US" sz="2100" b="0" i="1" smtClean="0">
                                                <a:latin typeface="Cambria Math" panose="02040503050406030204" pitchFamily="18" charset="0"/>
                                              </a:rPr>
                                              <m:t>)</m:t>
                                            </m:r>
                                          </m:num>
                                          <m:den>
                                            <m:r>
                                              <a:rPr lang="en-US" sz="2100" b="0" i="1" smtClean="0">
                                                <a:latin typeface="Cambria Math" panose="02040503050406030204" pitchFamily="18" charset="0"/>
                                                <a:ea typeface="Cambria Math" panose="02040503050406030204" pitchFamily="18" charset="0"/>
                                              </a:rPr>
                                              <m:t>𝑛</m:t>
                                            </m:r>
                                          </m:den>
                                        </m:f>
                                      </m:e>
                                    </m:d>
                                  </m:e>
                                </m:rad>
                              </m:oMath>
                            </m:oMathPara>
                          </a14:m>
                          <a:endParaRPr lang="en-US" sz="21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mc:Choice>
        <mc:Fallback xmlns="">
          <p:graphicFrame>
            <p:nvGraphicFramePr>
              <p:cNvPr id="5" name="Table 4"/>
              <p:cNvGraphicFramePr>
                <a:graphicFrameLocks noGrp="1"/>
              </p:cNvGraphicFramePr>
              <p:nvPr/>
            </p:nvGraphicFramePr>
            <p:xfrm>
              <a:off x="1371601" y="2163807"/>
              <a:ext cx="6475810" cy="1402779"/>
            </p:xfrm>
            <a:graphic>
              <a:graphicData uri="http://schemas.openxmlformats.org/drawingml/2006/table">
                <a:tbl>
                  <a:tblPr>
                    <a:tableStyleId>{5C22544A-7EE6-4342-B048-85BDC9FD1C3A}</a:tableStyleId>
                  </a:tblPr>
                  <a:tblGrid>
                    <a:gridCol w="3447989">
                      <a:extLst>
                        <a:ext uri="{9D8B030D-6E8A-4147-A177-3AD203B41FA5}">
                          <a16:colId xmlns:a16="http://schemas.microsoft.com/office/drawing/2014/main" val="20000"/>
                        </a:ext>
                      </a:extLst>
                    </a:gridCol>
                    <a:gridCol w="3027821">
                      <a:extLst>
                        <a:ext uri="{9D8B030D-6E8A-4147-A177-3AD203B41FA5}">
                          <a16:colId xmlns:a16="http://schemas.microsoft.com/office/drawing/2014/main" val="20001"/>
                        </a:ext>
                      </a:extLst>
                    </a:gridCol>
                  </a:tblGrid>
                  <a:tr h="388620">
                    <a:tc>
                      <a:txBody>
                        <a:bodyPr/>
                        <a:lstStyle/>
                        <a:p>
                          <a:r>
                            <a:rPr lang="en-US" sz="2100" dirty="0"/>
                            <a:t>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Infinite Population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14159">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53" t="-42262" r="-88163" b="-1190"/>
                          </a:stretch>
                        </a:blipFill>
                      </a:tcPr>
                    </a:tc>
                    <a:tc>
                      <a:txBody>
                        <a:bodyPr/>
                        <a:lstStyle/>
                        <a:p>
                          <a:endParaRPr lang="en-US"/>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4286" t="-42262" r="-402" b="-1190"/>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3" name="TextBox 2"/>
              <p:cNvSpPr txBox="1"/>
              <p:nvPr/>
            </p:nvSpPr>
            <p:spPr>
              <a:xfrm>
                <a:off x="1371601" y="1540559"/>
                <a:ext cx="5116722" cy="646331"/>
              </a:xfrm>
              <a:prstGeom prst="rect">
                <a:avLst/>
              </a:prstGeom>
              <a:noFill/>
            </p:spPr>
            <p:txBody>
              <a:bodyPr wrap="none" rtlCol="0">
                <a:spAutoFit/>
              </a:bodyPr>
              <a:lstStyle/>
              <a:p>
                <a:r>
                  <a:rPr lang="en-US" sz="1800" dirty="0"/>
                  <a:t>Expected value of sample proportion </a:t>
                </a:r>
                <a14:m>
                  <m:oMath xmlns:m="http://schemas.openxmlformats.org/officeDocument/2006/math">
                    <m:r>
                      <a:rPr lang="en-IN" sz="1800">
                        <a:latin typeface="Cambria Math" panose="02040503050406030204" pitchFamily="18" charset="0"/>
                      </a:rPr>
                      <m:t>=</m:t>
                    </m:r>
                    <m:r>
                      <m:rPr>
                        <m:sty m:val="p"/>
                      </m:rPr>
                      <a:rPr lang="en-IN" sz="1800">
                        <a:latin typeface="Cambria Math" panose="02040503050406030204" pitchFamily="18" charset="0"/>
                      </a:rPr>
                      <m:t>E</m:t>
                    </m:r>
                    <m:r>
                      <a:rPr lang="en-IN" sz="1800">
                        <a:latin typeface="Cambria Math" panose="02040503050406030204" pitchFamily="18" charset="0"/>
                      </a:rPr>
                      <m:t>(</m:t>
                    </m:r>
                    <m:acc>
                      <m:accPr>
                        <m:chr m:val="̅"/>
                        <m:ctrlPr>
                          <a:rPr lang="en-US" sz="1800" i="1">
                            <a:latin typeface="Cambria Math"/>
                          </a:rPr>
                        </m:ctrlPr>
                      </m:accPr>
                      <m:e>
                        <m:r>
                          <a:rPr lang="en-IN" sz="1800" i="1">
                            <a:latin typeface="Cambria Math" panose="02040503050406030204" pitchFamily="18" charset="0"/>
                          </a:rPr>
                          <m:t>𝑝</m:t>
                        </m:r>
                      </m:e>
                    </m:acc>
                    <m:r>
                      <a:rPr lang="en-IN" sz="1800" i="1">
                        <a:latin typeface="Cambria Math" panose="02040503050406030204" pitchFamily="18" charset="0"/>
                      </a:rPr>
                      <m:t>)=</m:t>
                    </m:r>
                    <m:r>
                      <m:rPr>
                        <m:sty m:val="p"/>
                      </m:rPr>
                      <a:rPr lang="en-IN" sz="1800">
                        <a:latin typeface="Cambria Math" panose="02040503050406030204" pitchFamily="18" charset="0"/>
                      </a:rPr>
                      <m:t>p</m:t>
                    </m:r>
                  </m:oMath>
                </a14:m>
                <a:endParaRPr lang="en-US" sz="1800" dirty="0"/>
              </a:p>
              <a:p>
                <a:r>
                  <a:rPr lang="en-US" sz="1800" dirty="0"/>
                  <a:t>Standard Deviation:</a:t>
                </a:r>
              </a:p>
            </p:txBody>
          </p:sp>
        </mc:Choice>
        <mc:Fallback xmlns="">
          <p:sp>
            <p:nvSpPr>
              <p:cNvPr id="3" name="TextBox 2"/>
              <p:cNvSpPr txBox="1">
                <a:spLocks noRot="1" noChangeAspect="1" noMove="1" noResize="1" noEditPoints="1" noAdjustHandles="1" noChangeArrowheads="1" noChangeShapeType="1" noTextEdit="1"/>
              </p:cNvSpPr>
              <p:nvPr/>
            </p:nvSpPr>
            <p:spPr>
              <a:xfrm>
                <a:off x="1371601" y="1540559"/>
                <a:ext cx="5116722" cy="646331"/>
              </a:xfrm>
              <a:prstGeom prst="rect">
                <a:avLst/>
              </a:prstGeom>
              <a:blipFill>
                <a:blip r:embed="rId4"/>
                <a:stretch>
                  <a:fillRect l="-95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0695294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002" y="2873857"/>
            <a:ext cx="4845027" cy="994172"/>
          </a:xfrm>
        </p:spPr>
        <p:txBody>
          <a:bodyPr/>
          <a:lstStyle/>
          <a:p>
            <a:r>
              <a:rPr lang="en-US" sz="3200" b="1" dirty="0"/>
              <a:t>Central Limit Theorem</a:t>
            </a:r>
          </a:p>
        </p:txBody>
      </p:sp>
    </p:spTree>
    <p:extLst>
      <p:ext uri="{BB962C8B-B14F-4D97-AF65-F5344CB8AC3E}">
        <p14:creationId xmlns:p14="http://schemas.microsoft.com/office/powerpoint/2010/main" val="340431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9929" y="1721224"/>
            <a:ext cx="8096632" cy="3240741"/>
          </a:xfrm>
        </p:spPr>
        <p:txBody>
          <a:bodyPr>
            <a:normAutofit fontScale="70000" lnSpcReduction="20000"/>
          </a:bodyPr>
          <a:lstStyle/>
          <a:p>
            <a:pPr marL="214313" indent="-214313">
              <a:lnSpc>
                <a:spcPct val="150000"/>
              </a:lnSpc>
              <a:spcAft>
                <a:spcPts val="900"/>
              </a:spcAft>
            </a:pPr>
            <a:r>
              <a:rPr lang="en-IN" dirty="0"/>
              <a:t>If sample random  sample of size n is selected for a distribution with mean and standard deviation, then the distribution of the sample mean approach a normal distribution, irrespective  of parent distribution of population.</a:t>
            </a:r>
          </a:p>
          <a:p>
            <a:pPr marL="214313" indent="-214313">
              <a:lnSpc>
                <a:spcPct val="150000"/>
              </a:lnSpc>
              <a:spcAft>
                <a:spcPts val="900"/>
              </a:spcAft>
            </a:pPr>
            <a:r>
              <a:rPr lang="en-IN" dirty="0"/>
              <a:t>The greater the sample size, better is  the approximation ( typically n &gt;= 30)</a:t>
            </a:r>
          </a:p>
          <a:p>
            <a:pPr>
              <a:lnSpc>
                <a:spcPct val="150000"/>
              </a:lnSpc>
            </a:pPr>
            <a:endParaRPr lang="en-US" dirty="0"/>
          </a:p>
        </p:txBody>
      </p:sp>
      <p:sp>
        <p:nvSpPr>
          <p:cNvPr id="4" name="Rectangle 3"/>
          <p:cNvSpPr/>
          <p:nvPr/>
        </p:nvSpPr>
        <p:spPr>
          <a:xfrm>
            <a:off x="573790" y="1028800"/>
            <a:ext cx="3998210" cy="523220"/>
          </a:xfrm>
          <a:prstGeom prst="rect">
            <a:avLst/>
          </a:prstGeom>
        </p:spPr>
        <p:txBody>
          <a:bodyPr wrap="none">
            <a:spAutoFit/>
          </a:bodyPr>
          <a:lstStyle/>
          <a:p>
            <a:r>
              <a:rPr lang="en-US" sz="2800" b="1" dirty="0"/>
              <a:t>Central Limit Theorem</a:t>
            </a:r>
          </a:p>
        </p:txBody>
      </p:sp>
    </p:spTree>
    <p:extLst>
      <p:ext uri="{BB962C8B-B14F-4D97-AF65-F5344CB8AC3E}">
        <p14:creationId xmlns:p14="http://schemas.microsoft.com/office/powerpoint/2010/main" val="1987665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71489" y="505358"/>
            <a:ext cx="8229600" cy="553998"/>
          </a:xfrm>
        </p:spPr>
        <p:txBody>
          <a:bodyPr>
            <a:normAutofit fontScale="92500" lnSpcReduction="20000"/>
          </a:bodyPr>
          <a:lstStyle/>
          <a:p>
            <a:pPr algn="l"/>
            <a:r>
              <a:rPr lang="en-US" sz="3200" dirty="0"/>
              <a:t>Probability</a:t>
            </a:r>
          </a:p>
          <a:p>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idx="2"/>
              </p:nvPr>
            </p:nvSpPr>
            <p:spPr>
              <a:xfrm>
                <a:off x="460376" y="1596015"/>
                <a:ext cx="8240713" cy="4473575"/>
              </a:xfrm>
            </p:spPr>
            <p:txBody>
              <a:bodyPr/>
              <a:lstStyle/>
              <a:p>
                <a:r>
                  <a:rPr lang="en-US" sz="2000" dirty="0"/>
                  <a:t>Probability of an event is defined as the chance of occurring of an event</a:t>
                </a:r>
                <a:r>
                  <a:rPr lang="en-US" sz="2000" dirty="0" smtClean="0"/>
                  <a:t>.</a:t>
                </a:r>
              </a:p>
              <a:p>
                <a:pPr>
                  <a:lnSpc>
                    <a:spcPct val="150000"/>
                  </a:lnSpc>
                </a:pPr>
                <a:r>
                  <a:rPr lang="en-US" sz="2000" dirty="0"/>
                  <a:t>Mathematically, probability of an event (say A) can be expressed </a:t>
                </a:r>
                <a:r>
                  <a:rPr lang="en-US" sz="2000" dirty="0" smtClean="0"/>
                  <a:t>as, </a:t>
                </a:r>
              </a:p>
              <a:p>
                <a:pPr marL="88900" indent="0">
                  <a:lnSpc>
                    <a:spcPct val="150000"/>
                  </a:lnSpc>
                  <a:buNone/>
                </a:pPr>
                <a:r>
                  <a:rPr lang="en-US" sz="2000" dirty="0" smtClean="0"/>
                  <a:t>      P(A</a:t>
                </a:r>
                <a:r>
                  <a:rPr lang="en-US" sz="2000" dirty="0"/>
                  <a:t>) = </a:t>
                </a:r>
                <a14:m>
                  <m:oMath xmlns:m="http://schemas.openxmlformats.org/officeDocument/2006/math">
                    <m:f>
                      <m:fPr>
                        <m:ctrlPr>
                          <a:rPr lang="en-US" sz="2000" i="1">
                            <a:latin typeface="Cambria Math"/>
                          </a:rPr>
                        </m:ctrlPr>
                      </m:fPr>
                      <m:num>
                        <m:r>
                          <a:rPr lang="en-US" sz="2000" i="1">
                            <a:latin typeface="Cambria Math" panose="02040503050406030204" pitchFamily="18" charset="0"/>
                          </a:rPr>
                          <m:t>𝑇h𝑒</m:t>
                        </m:r>
                        <m:r>
                          <a:rPr lang="en-US" sz="2000" i="1">
                            <a:latin typeface="Cambria Math" panose="02040503050406030204" pitchFamily="18" charset="0"/>
                          </a:rPr>
                          <m:t> </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𝑡𝑖𝑚𝑒𝑠</m:t>
                        </m:r>
                        <m:r>
                          <a:rPr lang="en-US" sz="2000" i="1">
                            <a:latin typeface="Cambria Math" panose="02040503050406030204" pitchFamily="18" charset="0"/>
                          </a:rPr>
                          <m:t> </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𝑝𝑎𝑟𝑡𝑖𝑐𝑢𝑙𝑎𝑟</m:t>
                        </m:r>
                        <m:r>
                          <a:rPr lang="en-US" sz="2000" i="1">
                            <a:latin typeface="Cambria Math" panose="02040503050406030204" pitchFamily="18" charset="0"/>
                          </a:rPr>
                          <m:t> </m:t>
                        </m:r>
                        <m:r>
                          <a:rPr lang="en-US" sz="2000" i="1">
                            <a:latin typeface="Cambria Math" panose="02040503050406030204" pitchFamily="18" charset="0"/>
                          </a:rPr>
                          <m:t>𝑒𝑣𝑒𝑛𝑡</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 </m:t>
                        </m:r>
                        <m:r>
                          <a:rPr lang="en-US" sz="2000" i="1">
                            <a:latin typeface="Cambria Math" panose="02040503050406030204" pitchFamily="18" charset="0"/>
                          </a:rPr>
                          <m:t>𝑐𝑎𝑛</m:t>
                        </m:r>
                        <m:r>
                          <a:rPr lang="en-US" sz="2000" i="1">
                            <a:latin typeface="Cambria Math" panose="02040503050406030204" pitchFamily="18" charset="0"/>
                          </a:rPr>
                          <m:t> </m:t>
                        </m:r>
                        <m:r>
                          <a:rPr lang="en-US" sz="2000" i="1">
                            <a:latin typeface="Cambria Math" panose="02040503050406030204" pitchFamily="18" charset="0"/>
                          </a:rPr>
                          <m:t>𝑜𝑐𝑐𝑢𝑟</m:t>
                        </m:r>
                      </m:num>
                      <m:den>
                        <m:r>
                          <a:rPr lang="en-US" sz="2000" i="1">
                            <a:latin typeface="Cambria Math" panose="02040503050406030204" pitchFamily="18" charset="0"/>
                          </a:rPr>
                          <m:t>𝑇𝑜𝑡𝑎𝑙</m:t>
                        </m:r>
                        <m:r>
                          <a:rPr lang="en-US" sz="2000" i="1">
                            <a:latin typeface="Cambria Math" panose="02040503050406030204" pitchFamily="18" charset="0"/>
                          </a:rPr>
                          <m:t> </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𝑝𝑜𝑠𝑠𝑖𝑏𝑙𝑒</m:t>
                        </m:r>
                        <m:r>
                          <a:rPr lang="en-US" sz="2000" i="1">
                            <a:latin typeface="Cambria Math" panose="02040503050406030204" pitchFamily="18" charset="0"/>
                          </a:rPr>
                          <m:t> </m:t>
                        </m:r>
                        <m:r>
                          <a:rPr lang="en-US" sz="2000" i="1">
                            <a:latin typeface="Cambria Math" panose="02040503050406030204" pitchFamily="18" charset="0"/>
                          </a:rPr>
                          <m:t>𝑜𝑢𝑡𝑐𝑜𝑚𝑒𝑠</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𝑎𝑛</m:t>
                        </m:r>
                        <m:r>
                          <a:rPr lang="en-US" sz="2000" i="1">
                            <a:latin typeface="Cambria Math" panose="02040503050406030204" pitchFamily="18" charset="0"/>
                          </a:rPr>
                          <m:t> </m:t>
                        </m:r>
                        <m:r>
                          <a:rPr lang="en-US" sz="2000" i="1">
                            <a:latin typeface="Cambria Math" panose="02040503050406030204" pitchFamily="18" charset="0"/>
                          </a:rPr>
                          <m:t>𝑒𝑥𝑝𝑒𝑟𝑖𝑚𝑒𝑛𝑡</m:t>
                        </m:r>
                      </m:den>
                    </m:f>
                  </m:oMath>
                </a14:m>
                <a:endParaRPr lang="en-US" sz="2000" dirty="0"/>
              </a:p>
              <a:p>
                <a:pPr marL="88900" indent="0">
                  <a:lnSpc>
                    <a:spcPct val="150000"/>
                  </a:lnSpc>
                  <a:buNone/>
                </a:pPr>
                <a:r>
                  <a:rPr lang="en-US" sz="2000" dirty="0"/>
                  <a:t>      </a:t>
                </a:r>
                <a:r>
                  <a:rPr lang="en-US" sz="2000" dirty="0" smtClean="0"/>
                  <a:t>        </a:t>
                </a:r>
                <a:r>
                  <a:rPr lang="en-US" sz="2000" dirty="0"/>
                  <a:t>= </a:t>
                </a:r>
                <a14:m>
                  <m:oMath xmlns:m="http://schemas.openxmlformats.org/officeDocument/2006/math">
                    <m:f>
                      <m:fPr>
                        <m:ctrlPr>
                          <a:rPr lang="en-US" sz="2000" i="1">
                            <a:latin typeface="Cambria Math"/>
                          </a:rPr>
                        </m:ctrlPr>
                      </m:fPr>
                      <m:num>
                        <m:r>
                          <a:rPr lang="en-US" sz="2000" i="1">
                            <a:latin typeface="Cambria Math" panose="02040503050406030204" pitchFamily="18" charset="0"/>
                          </a:rPr>
                          <m:t>𝑛</m:t>
                        </m:r>
                        <m:d>
                          <m:dPr>
                            <m:ctrlPr>
                              <a:rPr lang="en-US" sz="2000" i="1">
                                <a:latin typeface="Cambria Math"/>
                              </a:rPr>
                            </m:ctrlPr>
                          </m:dPr>
                          <m:e>
                            <m:r>
                              <a:rPr lang="en-US" sz="2000" i="1">
                                <a:latin typeface="Cambria Math" panose="02040503050406030204" pitchFamily="18" charset="0"/>
                              </a:rPr>
                              <m:t>𝐴</m:t>
                            </m:r>
                          </m:e>
                        </m:d>
                      </m:num>
                      <m:den>
                        <m:r>
                          <m:rPr>
                            <m:sty m:val="p"/>
                          </m:rPr>
                          <a:rPr lang="el-GR" sz="2000" i="1">
                            <a:latin typeface="Cambria Math" panose="02040503050406030204" pitchFamily="18" charset="0"/>
                          </a:rPr>
                          <m:t>Ω</m:t>
                        </m:r>
                      </m:den>
                    </m:f>
                  </m:oMath>
                </a14:m>
                <a:r>
                  <a:rPr lang="en-US" sz="2000" dirty="0"/>
                  <a:t>   </a:t>
                </a:r>
                <a:r>
                  <a:rPr lang="en-US" sz="2000" dirty="0" smtClean="0"/>
                  <a:t> </a:t>
                </a:r>
                <a:r>
                  <a:rPr lang="en-US" sz="1600" dirty="0" smtClean="0"/>
                  <a:t>Where</a:t>
                </a:r>
                <a:r>
                  <a:rPr lang="en-US" sz="1600" dirty="0"/>
                  <a:t>, </a:t>
                </a:r>
                <a14:m>
                  <m:oMath xmlns:m="http://schemas.openxmlformats.org/officeDocument/2006/math">
                    <m:r>
                      <a:rPr lang="en-US" sz="1600" i="1">
                        <a:latin typeface="Cambria Math" panose="02040503050406030204" pitchFamily="18" charset="0"/>
                      </a:rPr>
                      <m:t>𝑛</m:t>
                    </m:r>
                    <m:d>
                      <m:dPr>
                        <m:ctrlPr>
                          <a:rPr lang="en-US" sz="1600" i="1">
                            <a:latin typeface="Cambria Math"/>
                          </a:rPr>
                        </m:ctrlPr>
                      </m:dPr>
                      <m:e>
                        <m:r>
                          <a:rPr lang="en-US" sz="1600" i="1">
                            <a:latin typeface="Cambria Math" panose="02040503050406030204" pitchFamily="18" charset="0"/>
                          </a:rPr>
                          <m:t>𝐴</m:t>
                        </m:r>
                      </m:e>
                    </m:d>
                  </m:oMath>
                </a14:m>
                <a:r>
                  <a:rPr lang="en-US" sz="1600" dirty="0"/>
                  <a:t> = The number of times event A can occur.</a:t>
                </a:r>
              </a:p>
              <a:p>
                <a:pPr marL="88900" indent="0">
                  <a:lnSpc>
                    <a:spcPct val="150000"/>
                  </a:lnSpc>
                  <a:buNone/>
                </a:pPr>
                <a:r>
                  <a:rPr lang="en-US" sz="1600" dirty="0"/>
                  <a:t>		            </a:t>
                </a:r>
                <a14:m>
                  <m:oMath xmlns:m="http://schemas.openxmlformats.org/officeDocument/2006/math">
                    <m:r>
                      <m:rPr>
                        <m:sty m:val="p"/>
                      </m:rPr>
                      <a:rPr lang="el-GR" sz="1600" i="1">
                        <a:latin typeface="Cambria Math" panose="02040503050406030204" pitchFamily="18" charset="0"/>
                      </a:rPr>
                      <m:t>Ω</m:t>
                    </m:r>
                  </m:oMath>
                </a14:m>
                <a:r>
                  <a:rPr lang="en-US" sz="1600" dirty="0"/>
                  <a:t> = The total number of possible outcomes in an </a:t>
                </a:r>
                <a:r>
                  <a:rPr lang="en-US" sz="1600" dirty="0" smtClean="0"/>
                  <a:t>experiment</a:t>
                </a:r>
                <a:endParaRPr lang="en-US" sz="1600" dirty="0"/>
              </a:p>
            </p:txBody>
          </p:sp>
        </mc:Choice>
        <mc:Fallback xmlns="">
          <p:sp>
            <p:nvSpPr>
              <p:cNvPr id="3" name="Text Placeholder 2"/>
              <p:cNvSpPr>
                <a:spLocks noGrp="1" noRot="1" noChangeAspect="1" noMove="1" noResize="1" noEditPoints="1" noAdjustHandles="1" noChangeArrowheads="1" noChangeShapeType="1" noTextEdit="1"/>
              </p:cNvSpPr>
              <p:nvPr>
                <p:ph type="body" idx="2"/>
              </p:nvPr>
            </p:nvSpPr>
            <p:spPr>
              <a:xfrm>
                <a:off x="460376" y="1596015"/>
                <a:ext cx="8240713" cy="4473575"/>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596170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628650" y="1676645"/>
            <a:ext cx="7715304" cy="3482603"/>
          </a:xfrm>
          <a:prstGeom prst="rect">
            <a:avLst/>
          </a:prstGeom>
          <a:noFill/>
          <a:ln w="9525">
            <a:noFill/>
            <a:miter lim="800000"/>
            <a:headEnd/>
            <a:tailEnd/>
          </a:ln>
          <a:effectLst/>
        </p:spPr>
      </p:pic>
      <p:sp>
        <p:nvSpPr>
          <p:cNvPr id="3" name="Rectangle 2"/>
          <p:cNvSpPr/>
          <p:nvPr/>
        </p:nvSpPr>
        <p:spPr>
          <a:xfrm>
            <a:off x="628650" y="907309"/>
            <a:ext cx="4512774" cy="400110"/>
          </a:xfrm>
          <a:prstGeom prst="rect">
            <a:avLst/>
          </a:prstGeom>
        </p:spPr>
        <p:txBody>
          <a:bodyPr wrap="none">
            <a:spAutoFit/>
          </a:bodyPr>
          <a:lstStyle/>
          <a:p>
            <a:r>
              <a:rPr lang="en-US" sz="2000" b="1" dirty="0"/>
              <a:t>Central Limit Theorem – Key Points</a:t>
            </a:r>
          </a:p>
        </p:txBody>
      </p:sp>
    </p:spTree>
    <p:extLst>
      <p:ext uri="{BB962C8B-B14F-4D97-AF65-F5344CB8AC3E}">
        <p14:creationId xmlns:p14="http://schemas.microsoft.com/office/powerpoint/2010/main" val="10503234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b="50769"/>
          <a:stretch>
            <a:fillRect/>
          </a:stretch>
        </p:blipFill>
        <p:spPr bwMode="auto">
          <a:xfrm>
            <a:off x="1102658" y="1202623"/>
            <a:ext cx="5792279" cy="857981"/>
          </a:xfrm>
          <a:prstGeom prst="rect">
            <a:avLst/>
          </a:prstGeom>
          <a:noFill/>
          <a:ln w="9525">
            <a:noFill/>
            <a:miter lim="800000"/>
            <a:headEnd/>
            <a:tailEnd/>
          </a:ln>
          <a:effectLst/>
        </p:spPr>
      </p:pic>
      <p:sp>
        <p:nvSpPr>
          <p:cNvPr id="6" name="TextBox 5"/>
          <p:cNvSpPr txBox="1"/>
          <p:nvPr/>
        </p:nvSpPr>
        <p:spPr>
          <a:xfrm>
            <a:off x="761164" y="2751067"/>
            <a:ext cx="4012542" cy="923330"/>
          </a:xfrm>
          <a:prstGeom prst="rect">
            <a:avLst/>
          </a:prstGeom>
          <a:noFill/>
        </p:spPr>
        <p:txBody>
          <a:bodyPr wrap="square" rtlCol="0">
            <a:spAutoFit/>
          </a:bodyPr>
          <a:lstStyle/>
          <a:p>
            <a:r>
              <a:rPr lang="en-US" sz="1800" dirty="0"/>
              <a:t>Manual calculation, to prove Sample mean is </a:t>
            </a:r>
          </a:p>
          <a:p>
            <a:r>
              <a:rPr lang="en-US" sz="1800" dirty="0"/>
              <a:t>Equal to population mean</a:t>
            </a:r>
          </a:p>
        </p:txBody>
      </p:sp>
      <p:graphicFrame>
        <p:nvGraphicFramePr>
          <p:cNvPr id="7" name="Table 6">
            <a:extLst>
              <a:ext uri="{FF2B5EF4-FFF2-40B4-BE49-F238E27FC236}">
                <a16:creationId xmlns:a16="http://schemas.microsoft.com/office/drawing/2014/main" xmlns="" id="{4B40970C-9CB8-49F1-9746-6FE9B24CEE30}"/>
              </a:ext>
            </a:extLst>
          </p:cNvPr>
          <p:cNvGraphicFramePr>
            <a:graphicFrameLocks noGrp="1"/>
          </p:cNvGraphicFramePr>
          <p:nvPr>
            <p:extLst/>
          </p:nvPr>
        </p:nvGraphicFramePr>
        <p:xfrm>
          <a:off x="5009843" y="2751068"/>
          <a:ext cx="3360264" cy="3055620"/>
        </p:xfrm>
        <a:graphic>
          <a:graphicData uri="http://schemas.openxmlformats.org/drawingml/2006/table">
            <a:tbl>
              <a:tblPr>
                <a:tableStyleId>{5C22544A-7EE6-4342-B048-85BDC9FD1C3A}</a:tableStyleId>
              </a:tblPr>
              <a:tblGrid>
                <a:gridCol w="891200">
                  <a:extLst>
                    <a:ext uri="{9D8B030D-6E8A-4147-A177-3AD203B41FA5}">
                      <a16:colId xmlns:a16="http://schemas.microsoft.com/office/drawing/2014/main" xmlns="" val="4141915896"/>
                    </a:ext>
                  </a:extLst>
                </a:gridCol>
                <a:gridCol w="701273">
                  <a:extLst>
                    <a:ext uri="{9D8B030D-6E8A-4147-A177-3AD203B41FA5}">
                      <a16:colId xmlns:a16="http://schemas.microsoft.com/office/drawing/2014/main" xmlns="" val="3877485174"/>
                    </a:ext>
                  </a:extLst>
                </a:gridCol>
                <a:gridCol w="1066518">
                  <a:extLst>
                    <a:ext uri="{9D8B030D-6E8A-4147-A177-3AD203B41FA5}">
                      <a16:colId xmlns:a16="http://schemas.microsoft.com/office/drawing/2014/main" xmlns="" val="2694569684"/>
                    </a:ext>
                  </a:extLst>
                </a:gridCol>
                <a:gridCol w="701273">
                  <a:extLst>
                    <a:ext uri="{9D8B030D-6E8A-4147-A177-3AD203B41FA5}">
                      <a16:colId xmlns:a16="http://schemas.microsoft.com/office/drawing/2014/main" xmlns="" val="992105106"/>
                    </a:ext>
                  </a:extLst>
                </a:gridCol>
              </a:tblGrid>
              <a:tr h="211455">
                <a:tc>
                  <a:txBody>
                    <a:bodyPr/>
                    <a:lstStyle/>
                    <a:p>
                      <a:pPr algn="ctr" fontAlgn="ctr"/>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904380111"/>
                  </a:ext>
                </a:extLst>
              </a:tr>
              <a:tr h="211455">
                <a:tc>
                  <a:txBody>
                    <a:bodyPr/>
                    <a:lstStyle/>
                    <a:p>
                      <a:pPr algn="ctr" fontAlgn="ctr"/>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Input</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Sample</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b="1" u="none" strike="noStrike" dirty="0">
                          <a:effectLst/>
                        </a:rPr>
                        <a:t>Mean</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55329059"/>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s1</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dirty="0">
                          <a:effectLst/>
                        </a:rPr>
                        <a:t>3.5</a:t>
                      </a:r>
                      <a:endParaRPr lang="en-IN" sz="1400" b="0"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21841940"/>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s2</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18987626"/>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87510185"/>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2</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19410524"/>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4.5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01323880"/>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s6</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6.5</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78945873"/>
                  </a:ext>
                </a:extLst>
              </a:tr>
              <a:tr h="211455">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80256391"/>
                  </a:ext>
                </a:extLst>
              </a:tr>
              <a:tr h="622935">
                <a:tc>
                  <a:txBody>
                    <a:bodyPr/>
                    <a:lstStyle/>
                    <a:p>
                      <a:pPr algn="ctr" fontAlgn="ctr"/>
                      <a:r>
                        <a:rPr lang="en-IN" sz="1400" b="1" u="none" strike="noStrike" dirty="0">
                          <a:effectLst/>
                        </a:rPr>
                        <a:t>Mean of Population</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4.571</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Mean of Sample Means</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IN" sz="1400" b="1" u="none" strike="noStrike" dirty="0">
                          <a:effectLst/>
                        </a:rPr>
                        <a:t>4.417</a:t>
                      </a:r>
                      <a:endParaRPr lang="en-IN" sz="1400" b="1" i="0" u="none" strike="noStrike" dirty="0">
                        <a:solidFill>
                          <a:srgbClr val="000000"/>
                        </a:solidFill>
                        <a:effectLst/>
                        <a:latin typeface="Calibri" panose="020F050202020403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286752391"/>
                  </a:ext>
                </a:extLst>
              </a:tr>
              <a:tr h="211455">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816600489"/>
                  </a:ext>
                </a:extLst>
              </a:tr>
              <a:tr h="211455">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IN" sz="1400" b="1" u="none" strike="noStrike" dirty="0">
                          <a:effectLst/>
                        </a:rPr>
                        <a:t>S1 = (3 +4)/2 = 3.5</a:t>
                      </a:r>
                      <a:endParaRPr lang="en-IN" sz="1400" b="1"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5715" marR="5715" marT="571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787775267"/>
                  </a:ext>
                </a:extLst>
              </a:tr>
            </a:tbl>
          </a:graphicData>
        </a:graphic>
      </p:graphicFrame>
      <p:sp>
        <p:nvSpPr>
          <p:cNvPr id="3" name="Rectangle 2"/>
          <p:cNvSpPr/>
          <p:nvPr/>
        </p:nvSpPr>
        <p:spPr>
          <a:xfrm>
            <a:off x="645257" y="463650"/>
            <a:ext cx="1842171" cy="461665"/>
          </a:xfrm>
          <a:prstGeom prst="rect">
            <a:avLst/>
          </a:prstGeom>
        </p:spPr>
        <p:txBody>
          <a:bodyPr wrap="none">
            <a:spAutoFit/>
          </a:bodyPr>
          <a:lstStyle/>
          <a:p>
            <a:r>
              <a:rPr lang="en-US" sz="2400" b="1" dirty="0"/>
              <a:t>CLT - Mean</a:t>
            </a:r>
          </a:p>
        </p:txBody>
      </p:sp>
    </p:spTree>
    <p:extLst>
      <p:ext uri="{BB962C8B-B14F-4D97-AF65-F5344CB8AC3E}">
        <p14:creationId xmlns:p14="http://schemas.microsoft.com/office/powerpoint/2010/main" val="3428572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93467"/>
            <a:ext cx="7886700" cy="994172"/>
          </a:xfrm>
        </p:spPr>
        <p:txBody>
          <a:bodyPr/>
          <a:lstStyle/>
          <a:p>
            <a:r>
              <a:rPr lang="en-US" sz="2000" b="1" dirty="0"/>
              <a:t>CLT – Standard deviation</a:t>
            </a:r>
          </a:p>
        </p:txBody>
      </p:sp>
      <p:pic>
        <p:nvPicPr>
          <p:cNvPr id="4" name="Picture 1"/>
          <p:cNvPicPr>
            <a:picLocks noChangeAspect="1" noChangeArrowheads="1"/>
          </p:cNvPicPr>
          <p:nvPr/>
        </p:nvPicPr>
        <p:blipFill>
          <a:blip r:embed="rId2"/>
          <a:srcRect/>
          <a:stretch>
            <a:fillRect/>
          </a:stretch>
        </p:blipFill>
        <p:spPr bwMode="auto">
          <a:xfrm>
            <a:off x="6252285" y="1504054"/>
            <a:ext cx="1016762" cy="534951"/>
          </a:xfrm>
          <a:prstGeom prst="rect">
            <a:avLst/>
          </a:prstGeom>
          <a:noFill/>
          <a:ln w="9525">
            <a:noFill/>
            <a:miter lim="800000"/>
            <a:headEnd/>
            <a:tailEnd/>
          </a:ln>
          <a:effectLst/>
        </p:spPr>
      </p:pic>
      <p:sp>
        <p:nvSpPr>
          <p:cNvPr id="5" name="TextBox 4"/>
          <p:cNvSpPr txBox="1"/>
          <p:nvPr/>
        </p:nvSpPr>
        <p:spPr>
          <a:xfrm>
            <a:off x="450617" y="1532913"/>
            <a:ext cx="4676238" cy="1991379"/>
          </a:xfrm>
          <a:prstGeom prst="rect">
            <a:avLst/>
          </a:prstGeom>
          <a:noFill/>
        </p:spPr>
        <p:txBody>
          <a:bodyPr wrap="square" rtlCol="0">
            <a:spAutoFit/>
          </a:bodyPr>
          <a:lstStyle/>
          <a:p>
            <a:pPr marL="270272" indent="-270272">
              <a:lnSpc>
                <a:spcPct val="150000"/>
              </a:lnSpc>
              <a:buFont typeface="Arial" pitchFamily="34" charset="0"/>
              <a:buChar char="•"/>
            </a:pPr>
            <a:r>
              <a:rPr lang="en-US" b="1" dirty="0"/>
              <a:t>Standard error</a:t>
            </a:r>
            <a:r>
              <a:rPr lang="en-US" dirty="0"/>
              <a:t> is the standard deviation of the sampling distribution of a statistic. It can be abbreviated as S.E.</a:t>
            </a:r>
          </a:p>
          <a:p>
            <a:pPr marL="270272" indent="-270272">
              <a:lnSpc>
                <a:spcPct val="150000"/>
              </a:lnSpc>
              <a:buFont typeface="Arial" pitchFamily="34" charset="0"/>
              <a:buChar char="•"/>
            </a:pPr>
            <a:r>
              <a:rPr lang="en-US" dirty="0"/>
              <a:t>The statistical inference involved in the construction of the confidence interval is mainly based on standard error.</a:t>
            </a:r>
          </a:p>
        </p:txBody>
      </p:sp>
      <p:sp>
        <p:nvSpPr>
          <p:cNvPr id="6" name="TextBox 5"/>
          <p:cNvSpPr txBox="1"/>
          <p:nvPr/>
        </p:nvSpPr>
        <p:spPr>
          <a:xfrm>
            <a:off x="5766165" y="2705869"/>
            <a:ext cx="2109873" cy="415498"/>
          </a:xfrm>
          <a:prstGeom prst="rect">
            <a:avLst/>
          </a:prstGeom>
          <a:noFill/>
          <a:ln>
            <a:solidFill>
              <a:schemeClr val="tx1"/>
            </a:solidFill>
            <a:prstDash val="lgDash"/>
          </a:ln>
        </p:spPr>
        <p:txBody>
          <a:bodyPr wrap="none" rtlCol="0">
            <a:spAutoFit/>
          </a:bodyPr>
          <a:lstStyle/>
          <a:p>
            <a:r>
              <a:rPr lang="en-US" sz="1050" b="1" dirty="0"/>
              <a:t>S</a:t>
            </a:r>
            <a:r>
              <a:rPr lang="en-US" sz="1050" dirty="0"/>
              <a:t> is std deviation, </a:t>
            </a:r>
            <a:r>
              <a:rPr lang="en-US" sz="1050" b="1" dirty="0"/>
              <a:t>n</a:t>
            </a:r>
            <a:r>
              <a:rPr lang="en-US" sz="1050" dirty="0"/>
              <a:t> sample size</a:t>
            </a:r>
          </a:p>
          <a:p>
            <a:endParaRPr lang="en-US" sz="1050" dirty="0"/>
          </a:p>
        </p:txBody>
      </p:sp>
      <p:graphicFrame>
        <p:nvGraphicFramePr>
          <p:cNvPr id="7" name="Table 6"/>
          <p:cNvGraphicFramePr>
            <a:graphicFrameLocks noGrp="1"/>
          </p:cNvGraphicFramePr>
          <p:nvPr>
            <p:extLst/>
          </p:nvPr>
        </p:nvGraphicFramePr>
        <p:xfrm>
          <a:off x="5567169" y="3121367"/>
          <a:ext cx="2507866" cy="3254710"/>
        </p:xfrm>
        <a:graphic>
          <a:graphicData uri="http://schemas.openxmlformats.org/drawingml/2006/table">
            <a:tbl>
              <a:tblPr/>
              <a:tblGrid>
                <a:gridCol w="1238390">
                  <a:extLst>
                    <a:ext uri="{9D8B030D-6E8A-4147-A177-3AD203B41FA5}">
                      <a16:colId xmlns:a16="http://schemas.microsoft.com/office/drawing/2014/main" xmlns="" val="20000"/>
                    </a:ext>
                  </a:extLst>
                </a:gridCol>
                <a:gridCol w="634738">
                  <a:extLst>
                    <a:ext uri="{9D8B030D-6E8A-4147-A177-3AD203B41FA5}">
                      <a16:colId xmlns:a16="http://schemas.microsoft.com/office/drawing/2014/main" xmlns="" val="20001"/>
                    </a:ext>
                  </a:extLst>
                </a:gridCol>
                <a:gridCol w="634738">
                  <a:extLst>
                    <a:ext uri="{9D8B030D-6E8A-4147-A177-3AD203B41FA5}">
                      <a16:colId xmlns:a16="http://schemas.microsoft.com/office/drawing/2014/main" xmlns="" val="20002"/>
                    </a:ext>
                  </a:extLst>
                </a:gridCol>
              </a:tblGrid>
              <a:tr h="212263">
                <a:tc>
                  <a:txBody>
                    <a:bodyPr/>
                    <a:lstStyle/>
                    <a:p>
                      <a:pPr algn="ctr" fontAlgn="b"/>
                      <a:endParaRPr lang="en-US" sz="800" b="1" i="0" u="none" strike="noStrike" dirty="0">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800" b="1" i="0" u="none" strike="noStrike">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800" b="1" i="0" u="none" strike="noStrike">
                        <a:solidFill>
                          <a:srgbClr val="000000"/>
                        </a:solidFill>
                        <a:latin typeface="Calibr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Dataset 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Dataset 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10.9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02156">
                <a:tc>
                  <a:txBody>
                    <a:bodyPr/>
                    <a:lstStyle/>
                    <a:p>
                      <a:pPr algn="ctr" fontAlgn="b"/>
                      <a:r>
                        <a:rPr lang="en-US" sz="800" b="1" i="0" u="none" strike="noStrike" dirty="0">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11.9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12.9</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12.6</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12.3</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12.3</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12.5</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10.2</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02156">
                <a:tc>
                  <a:txBody>
                    <a:bodyPr/>
                    <a:lstStyle/>
                    <a:p>
                      <a:pPr algn="ctr" fontAlgn="b"/>
                      <a:r>
                        <a:rPr lang="en-US" sz="800" b="1" i="0" u="none" strike="noStrike">
                          <a:solidFill>
                            <a:srgbClr val="000000"/>
                          </a:solidFill>
                          <a:latin typeface="Calibri"/>
                        </a:rPr>
                        <a:t>Mean</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12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11.4</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02156">
                <a:tc>
                  <a:txBody>
                    <a:bodyPr/>
                    <a:lstStyle/>
                    <a:p>
                      <a:pPr algn="ctr" fontAlgn="b"/>
                      <a:r>
                        <a:rPr lang="en-US" sz="800" b="1" i="0" u="none" strike="noStrike">
                          <a:solidFill>
                            <a:srgbClr val="000000"/>
                          </a:solidFill>
                          <a:latin typeface="Calibri"/>
                        </a:rPr>
                        <a:t>Std dev</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4.242641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0.825967</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02156">
                <a:tc>
                  <a:txBody>
                    <a:bodyPr/>
                    <a:lstStyle/>
                    <a:p>
                      <a:pPr algn="ctr" fontAlgn="b"/>
                      <a:r>
                        <a:rPr lang="en-US" sz="8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12263">
                <a:tc>
                  <a:txBody>
                    <a:bodyPr/>
                    <a:lstStyle/>
                    <a:p>
                      <a:pPr algn="ctr" fontAlgn="b"/>
                      <a:r>
                        <a:rPr lang="en-US" sz="800" b="1" i="0" u="none" strike="noStrike">
                          <a:solidFill>
                            <a:srgbClr val="000000"/>
                          </a:solidFill>
                          <a:latin typeface="Calibri"/>
                        </a:rPr>
                        <a:t>Std error = std dev / sqrt(n)</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latin typeface="Calibri"/>
                        </a:rPr>
                        <a:t>3</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800" b="1" i="0" u="none" strike="noStrike" dirty="0">
                          <a:solidFill>
                            <a:srgbClr val="000000"/>
                          </a:solidFill>
                          <a:latin typeface="Calibri"/>
                        </a:rPr>
                        <a:t>0.261194</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10015"/>
                  </a:ext>
                </a:extLst>
              </a:tr>
            </a:tbl>
          </a:graphicData>
        </a:graphic>
      </p:graphicFrame>
      <p:graphicFrame>
        <p:nvGraphicFramePr>
          <p:cNvPr id="9" name="Chart 8">
            <a:extLst>
              <a:ext uri="{FF2B5EF4-FFF2-40B4-BE49-F238E27FC236}">
                <a16:creationId xmlns:a16="http://schemas.microsoft.com/office/drawing/2014/main" xmlns="" id="{3F63559A-0B81-4D06-9EA5-359F9FA053AB}"/>
              </a:ext>
            </a:extLst>
          </p:cNvPr>
          <p:cNvGraphicFramePr>
            <a:graphicFrameLocks/>
          </p:cNvGraphicFramePr>
          <p:nvPr>
            <p:extLst/>
          </p:nvPr>
        </p:nvGraphicFramePr>
        <p:xfrm>
          <a:off x="1383030" y="3524292"/>
          <a:ext cx="3188970" cy="28517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49555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96246" y="918724"/>
            <a:ext cx="8447755" cy="319502"/>
          </a:xfrm>
        </p:spPr>
        <p:txBody>
          <a:bodyPr>
            <a:noAutofit/>
          </a:bodyPr>
          <a:lstStyle/>
          <a:p>
            <a:r>
              <a:rPr lang="en-US" sz="1800" b="1" dirty="0"/>
              <a:t>Central Limit Theorem – Graph based on samples </a:t>
            </a:r>
          </a:p>
        </p:txBody>
      </p:sp>
      <p:sp>
        <p:nvSpPr>
          <p:cNvPr id="4" name="Slide Number Placeholder 1"/>
          <p:cNvSpPr>
            <a:spLocks noGrp="1"/>
          </p:cNvSpPr>
          <p:nvPr>
            <p:ph type="sldNum" sz="quarter" idx="12"/>
          </p:nvPr>
        </p:nvSpPr>
        <p:spPr>
          <a:xfrm>
            <a:off x="-1036329" y="5763758"/>
            <a:ext cx="121133" cy="72179"/>
          </a:xfrm>
        </p:spPr>
        <p:txBody>
          <a:bodyPr/>
          <a:lstStyle/>
          <a:p>
            <a:fld id="{8A327F09-5727-42F3-8CEF-8204D4C57556}" type="slidenum">
              <a:rPr lang="en-US" smtClean="0"/>
              <a:pPr/>
              <a:t>73</a:t>
            </a:fld>
            <a:endParaRPr lang="en-US" dirty="0"/>
          </a:p>
        </p:txBody>
      </p:sp>
      <p:pic>
        <p:nvPicPr>
          <p:cNvPr id="6" name="Picture 2"/>
          <p:cNvPicPr>
            <a:picLocks noChangeAspect="1" noChangeArrowheads="1"/>
          </p:cNvPicPr>
          <p:nvPr/>
        </p:nvPicPr>
        <p:blipFill>
          <a:blip r:embed="rId2"/>
          <a:srcRect/>
          <a:stretch>
            <a:fillRect/>
          </a:stretch>
        </p:blipFill>
        <p:spPr bwMode="auto">
          <a:xfrm>
            <a:off x="557333" y="1504246"/>
            <a:ext cx="3225137" cy="1522608"/>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5665000" y="1450667"/>
            <a:ext cx="3257435" cy="1522608"/>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553551" y="3896305"/>
            <a:ext cx="3218239" cy="1488003"/>
          </a:xfrm>
          <a:prstGeom prst="rect">
            <a:avLst/>
          </a:prstGeom>
          <a:noFill/>
          <a:ln w="9525">
            <a:noFill/>
            <a:miter lim="800000"/>
            <a:headEnd/>
            <a:tailEnd/>
          </a:ln>
          <a:effectLst/>
        </p:spPr>
      </p:pic>
      <p:pic>
        <p:nvPicPr>
          <p:cNvPr id="9" name="Picture 5"/>
          <p:cNvPicPr>
            <a:picLocks noChangeAspect="1" noChangeArrowheads="1"/>
          </p:cNvPicPr>
          <p:nvPr/>
        </p:nvPicPr>
        <p:blipFill>
          <a:blip r:embed="rId5"/>
          <a:srcRect/>
          <a:stretch>
            <a:fillRect/>
          </a:stretch>
        </p:blipFill>
        <p:spPr bwMode="auto">
          <a:xfrm>
            <a:off x="5697087" y="3891238"/>
            <a:ext cx="3218239" cy="1478764"/>
          </a:xfrm>
          <a:prstGeom prst="rect">
            <a:avLst/>
          </a:prstGeom>
          <a:noFill/>
          <a:ln w="9525">
            <a:noFill/>
            <a:miter lim="800000"/>
            <a:headEnd/>
            <a:tailEnd/>
          </a:ln>
          <a:effectLst/>
        </p:spPr>
      </p:pic>
      <p:sp>
        <p:nvSpPr>
          <p:cNvPr id="10" name="TextBox 9"/>
          <p:cNvSpPr txBox="1"/>
          <p:nvPr/>
        </p:nvSpPr>
        <p:spPr>
          <a:xfrm>
            <a:off x="1360855" y="5489688"/>
            <a:ext cx="7311878" cy="646331"/>
          </a:xfrm>
          <a:prstGeom prst="rect">
            <a:avLst/>
          </a:prstGeom>
          <a:noFill/>
        </p:spPr>
        <p:txBody>
          <a:bodyPr wrap="square" rtlCol="0">
            <a:spAutoFit/>
          </a:bodyPr>
          <a:lstStyle/>
          <a:p>
            <a:r>
              <a:rPr lang="en-US" sz="1800" b="1" dirty="0"/>
              <a:t>Sample mean to be </a:t>
            </a:r>
            <a:r>
              <a:rPr lang="en-US" sz="1800" b="1" dirty="0" err="1"/>
              <a:t>appr</a:t>
            </a:r>
            <a:r>
              <a:rPr lang="en-US" sz="1800" b="1" dirty="0"/>
              <a:t>. Normal distributed, sample size should be  &gt;= 30</a:t>
            </a:r>
          </a:p>
        </p:txBody>
      </p:sp>
    </p:spTree>
    <p:extLst>
      <p:ext uri="{BB962C8B-B14F-4D97-AF65-F5344CB8AC3E}">
        <p14:creationId xmlns:p14="http://schemas.microsoft.com/office/powerpoint/2010/main" val="22610411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678" y="808341"/>
            <a:ext cx="7886700" cy="994172"/>
          </a:xfrm>
        </p:spPr>
        <p:txBody>
          <a:bodyPr/>
          <a:lstStyle/>
          <a:p>
            <a:r>
              <a:rPr lang="en-US" sz="2400" b="1" dirty="0"/>
              <a:t>Central limit Theorem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071" t="10820" r="15925" b="18609"/>
          <a:stretch/>
        </p:blipFill>
        <p:spPr>
          <a:xfrm rot="16200000">
            <a:off x="743260" y="2128277"/>
            <a:ext cx="4080094" cy="3449056"/>
          </a:xfrm>
          <a:prstGeom prst="rect">
            <a:avLst/>
          </a:prstGeom>
        </p:spPr>
      </p:pic>
      <p:sp>
        <p:nvSpPr>
          <p:cNvPr id="5" name="TextBox 4"/>
          <p:cNvSpPr txBox="1"/>
          <p:nvPr/>
        </p:nvSpPr>
        <p:spPr>
          <a:xfrm>
            <a:off x="5292545" y="2526209"/>
            <a:ext cx="3452060" cy="1021883"/>
          </a:xfrm>
          <a:prstGeom prst="rect">
            <a:avLst/>
          </a:prstGeom>
          <a:noFill/>
        </p:spPr>
        <p:txBody>
          <a:bodyPr wrap="square" rtlCol="0">
            <a:spAutoFit/>
          </a:bodyPr>
          <a:lstStyle/>
          <a:p>
            <a:pPr>
              <a:lnSpc>
                <a:spcPct val="150000"/>
              </a:lnSpc>
            </a:pPr>
            <a:r>
              <a:rPr lang="en-US" b="1" dirty="0"/>
              <a:t>When Central Limit Theorem is applicable, normality of population shape is not required.</a:t>
            </a:r>
          </a:p>
        </p:txBody>
      </p:sp>
    </p:spTree>
    <p:extLst>
      <p:ext uri="{BB962C8B-B14F-4D97-AF65-F5344CB8AC3E}">
        <p14:creationId xmlns:p14="http://schemas.microsoft.com/office/powerpoint/2010/main" val="2543489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68313" y="491503"/>
            <a:ext cx="8229600" cy="553998"/>
          </a:xfrm>
        </p:spPr>
        <p:txBody>
          <a:bodyPr>
            <a:normAutofit fontScale="92500" lnSpcReduction="20000"/>
          </a:bodyPr>
          <a:lstStyle/>
          <a:p>
            <a:pPr algn="l"/>
            <a:r>
              <a:rPr lang="en-US" dirty="0" smtClean="0"/>
              <a:t>Example : Probability</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idx="2"/>
              </p:nvPr>
            </p:nvSpPr>
            <p:spPr/>
            <p:txBody>
              <a:bodyPr>
                <a:normAutofit lnSpcReduction="10000"/>
              </a:bodyPr>
              <a:lstStyle/>
              <a:p>
                <a:r>
                  <a:rPr lang="en-US" dirty="0" smtClean="0"/>
                  <a:t>Let’s Consider an example, In a Casino Game, A Lady wants to bet on a Dice Game. The Rule of that Game suggests, to win the Game a participant must get any even outcome on a role of a die. What is the probability that the lady can win?</a:t>
                </a:r>
              </a:p>
              <a:p>
                <a:r>
                  <a:rPr lang="en-US" dirty="0" smtClean="0"/>
                  <a:t>Solution: </a:t>
                </a:r>
              </a:p>
              <a:p>
                <a:pPr marL="88900" indent="0">
                  <a:buNone/>
                </a:pPr>
                <a:r>
                  <a:rPr lang="en-US" dirty="0" smtClean="0"/>
                  <a:t>The event we need to concentrate on ,is the role of a dice. The total number of possible outcome in that event is 6.(That is the outcome could be anything among 1,2,3,4,5,6) .</a:t>
                </a:r>
              </a:p>
              <a:p>
                <a:pPr marL="88900" indent="0">
                  <a:buNone/>
                </a:pPr>
                <a:r>
                  <a:rPr lang="en-US" dirty="0" smtClean="0"/>
                  <a:t>The number of favorable cases, so that the Lady could win is 3.(That is ,in order to win she must secure any one of the outcome among 2,4,6).</a:t>
                </a:r>
              </a:p>
              <a:p>
                <a:pPr marL="88900" indent="0">
                  <a:buNone/>
                </a:pPr>
                <a:r>
                  <a:rPr lang="en-US" dirty="0" smtClean="0"/>
                  <a:t>P(The Lady can win) = </a:t>
                </a:r>
                <a14:m>
                  <m:oMath xmlns:m="http://schemas.openxmlformats.org/officeDocument/2006/math">
                    <m:f>
                      <m:fPr>
                        <m:ctrlPr>
                          <a:rPr lang="en-US" i="1" smtClean="0">
                            <a:latin typeface="Cambria Math"/>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oMath>
                </a14:m>
                <a:r>
                  <a:rPr lang="en-US" dirty="0" smtClean="0"/>
                  <a:t> = .5</a:t>
                </a:r>
              </a:p>
              <a:p>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idx="2"/>
              </p:nvPr>
            </p:nvSpPr>
            <p:spPr>
              <a:blipFill>
                <a:blip r:embed="rId2"/>
                <a:stretch>
                  <a:fillRect r="-1331" b="-2861"/>
                </a:stretch>
              </a:blipFill>
            </p:spPr>
            <p:txBody>
              <a:bodyPr/>
              <a:lstStyle/>
              <a:p>
                <a:r>
                  <a:rPr lang="en-IN">
                    <a:noFill/>
                  </a:rPr>
                  <a:t> </a:t>
                </a:r>
              </a:p>
            </p:txBody>
          </p:sp>
        </mc:Fallback>
      </mc:AlternateContent>
    </p:spTree>
    <p:extLst>
      <p:ext uri="{BB962C8B-B14F-4D97-AF65-F5344CB8AC3E}">
        <p14:creationId xmlns:p14="http://schemas.microsoft.com/office/powerpoint/2010/main" val="1416574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Probability Distributions</a:t>
            </a:r>
          </a:p>
        </p:txBody>
      </p:sp>
    </p:spTree>
    <p:extLst>
      <p:ext uri="{BB962C8B-B14F-4D97-AF65-F5344CB8AC3E}">
        <p14:creationId xmlns:p14="http://schemas.microsoft.com/office/powerpoint/2010/main" val="1142402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2568</TotalTime>
  <Words>4895</Words>
  <Application>Microsoft Office PowerPoint</Application>
  <PresentationFormat>On-screen Show (4:3)</PresentationFormat>
  <Paragraphs>1094</Paragraphs>
  <Slides>74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Cambria Math</vt:lpstr>
      <vt:lpstr>Wingdings</vt:lpstr>
      <vt:lpstr>Times New Roman</vt:lpstr>
      <vt:lpstr>Symbol</vt:lpstr>
      <vt:lpstr>Calibri</vt:lpstr>
      <vt:lpstr>Office Theme</vt:lpstr>
      <vt:lpstr>PowerPoint Presentation</vt:lpstr>
      <vt:lpstr>Random Variable</vt:lpstr>
      <vt:lpstr>Types of Random Variable</vt:lpstr>
      <vt:lpstr>Random Variable Example</vt:lpstr>
      <vt:lpstr>Random Variable – More Examples</vt:lpstr>
      <vt:lpstr>Probability</vt:lpstr>
      <vt:lpstr>PowerPoint Presentation</vt:lpstr>
      <vt:lpstr>PowerPoint Presentation</vt:lpstr>
      <vt:lpstr>Probability Distributions</vt:lpstr>
      <vt:lpstr>PowerPoint Presentation</vt:lpstr>
      <vt:lpstr>Probability distributions – Coin Toss Example</vt:lpstr>
      <vt:lpstr>Probability distributions – Coin Toss Example</vt:lpstr>
      <vt:lpstr>Types of Probability Distributions</vt:lpstr>
      <vt:lpstr>PowerPoint Presentation</vt:lpstr>
      <vt:lpstr>PowerPoint Presentation</vt:lpstr>
      <vt:lpstr>PowerPoint Presentation</vt:lpstr>
      <vt:lpstr>Rules for Discrete Probability Distribution or PMF – Example 1</vt:lpstr>
      <vt:lpstr>PowerPoint Presentation</vt:lpstr>
      <vt:lpstr>PowerPoint Presentation</vt:lpstr>
      <vt:lpstr>Discrete Probability Distribution – Expectation and Variance Calculation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Binomial - Martin Cloth Store problem</vt:lpstr>
      <vt:lpstr>Poisson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Probability Function</vt:lpstr>
      <vt:lpstr>PowerPoint Presentation</vt:lpstr>
      <vt:lpstr>PowerPoint Presentation</vt:lpstr>
      <vt:lpstr>PowerPoint Presentation</vt:lpstr>
      <vt:lpstr>PowerPoint Presentation</vt:lpstr>
      <vt:lpstr>   Normal distribution table</vt:lpstr>
      <vt:lpstr>PowerPoint Presentation</vt:lpstr>
      <vt:lpstr>Probability Calculations using Normal Curve </vt:lpstr>
      <vt:lpstr>Sampling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Random Sampling</vt:lpstr>
      <vt:lpstr>PowerPoint Presentation</vt:lpstr>
      <vt:lpstr>Simple Random Sampling</vt:lpstr>
      <vt:lpstr>Sampling Distribution</vt:lpstr>
      <vt:lpstr>PowerPoint Presentation</vt:lpstr>
      <vt:lpstr>PowerPoint Presentation</vt:lpstr>
      <vt:lpstr>Central Limit Theorem</vt:lpstr>
      <vt:lpstr>PowerPoint Presentation</vt:lpstr>
      <vt:lpstr>PowerPoint Presentation</vt:lpstr>
      <vt:lpstr>PowerPoint Presentation</vt:lpstr>
      <vt:lpstr>CLT – Standard deviation</vt:lpstr>
      <vt:lpstr>Central Limit Theorem – Graph based on samples </vt:lpstr>
      <vt:lpstr>Central limit Theorem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Praful Vinayak Bhoyar</dc:creator>
  <cp:keywords>Statistics</cp:keywords>
  <cp:lastModifiedBy>abc</cp:lastModifiedBy>
  <cp:revision>79</cp:revision>
  <dcterms:created xsi:type="dcterms:W3CDTF">2019-08-02T10:25:15Z</dcterms:created>
  <dcterms:modified xsi:type="dcterms:W3CDTF">2022-07-20T06:31:44Z</dcterms:modified>
</cp:coreProperties>
</file>